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Zen Maru Gothic" panose="020B0604020202020204" charset="-128"/>
      <p:regular r:id="rId41"/>
    </p:embeddedFont>
    <p:embeddedFont>
      <p:font typeface="Zen Maru Gothic Bold" panose="020B0604020202020204" charset="-128"/>
      <p:regular r:id="rId42"/>
    </p:embeddedFont>
    <p:embeddedFont>
      <p:font typeface="Anton" pitchFamily="2" charset="0"/>
      <p:regular r:id="rId43"/>
    </p:embeddedFont>
    <p:embeddedFont>
      <p:font typeface="Canva Sans" panose="020B0604020202020204" charset="0"/>
      <p:regular r:id="rId44"/>
    </p:embeddedFont>
    <p:embeddedFont>
      <p:font typeface="Canva Sans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Mostly commercial and office use towards the highway​</a:t>
            </a:r>
          </a:p>
          <a:p>
            <a:r>
              <a:rPr lang="en-US"/>
              <a:t>Height gradation towards the highway to shield from the noise​</a:t>
            </a:r>
          </a:p>
          <a:p>
            <a:r>
              <a:rPr lang="en-US"/>
              <a:t>Use of acoustic isolation?​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Solutions​</a:t>
            </a:r>
          </a:p>
          <a:p>
            <a:r>
              <a:rPr lang="en-US"/>
              <a:t>Mixed-use 15-minute brownfield development​</a:t>
            </a:r>
          </a:p>
          <a:p>
            <a:r>
              <a:rPr lang="en-US"/>
              <a:t>Wood construction​</a:t>
            </a:r>
          </a:p>
          <a:p>
            <a:r>
              <a:rPr lang="en-US"/>
              <a:t>Built around a tramline​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Urban greenery​</a:t>
            </a:r>
          </a:p>
          <a:p>
            <a:r>
              <a:rPr lang="en-US"/>
              <a:t>Access to nature​</a:t>
            </a:r>
          </a:p>
          <a:p>
            <a:r>
              <a:rPr lang="en-US"/>
              <a:t>Biodiversity (accessibility for non-humans)​</a:t>
            </a:r>
          </a:p>
          <a:p>
            <a:r>
              <a:rPr lang="en-US"/>
              <a:t>Urban farming?​</a:t>
            </a:r>
          </a:p>
          <a:p>
            <a:r>
              <a:rPr lang="en-US"/>
              <a:t>Sponge cities – water absorption and management​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Recreation and communal areas in the forests ​</a:t>
            </a:r>
          </a:p>
          <a:p>
            <a:r>
              <a:rPr lang="en-US"/>
              <a:t>Gardens, fireplaces, rope park?​</a:t>
            </a:r>
          </a:p>
          <a:p>
            <a:endParaRPr lang="en-US"/>
          </a:p>
          <a:p>
            <a:r>
              <a:rPr lang="en-US"/>
              <a:t>Gives locals reason to spend time in the neighborhood​</a:t>
            </a:r>
          </a:p>
          <a:p>
            <a:r>
              <a:rPr lang="en-US"/>
              <a:t>Improves community and character of neighborhood​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Adding services to the groundfloor of existing buildings​</a:t>
            </a:r>
          </a:p>
          <a:p>
            <a:r>
              <a:rPr lang="en-US"/>
              <a:t>Grants for owners to set up businesses​</a:t>
            </a:r>
          </a:p>
          <a:p>
            <a:r>
              <a:rPr lang="en-US"/>
              <a:t>Assistance of the city in renting the spaces to businesses​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Addressing the somewhat difficult topography and crossing barriers (roads, railway)​ Pedestrian, bicycles and micromobility ​ Automated movers/travelators​ Attractive biophilic design​ Wooden construction​ Covered in the winter​ Practical connections to ground level​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12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65.svg"/><Relationship Id="rId14" Type="http://schemas.openxmlformats.org/officeDocument/2006/relationships/image" Target="../media/image6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0.svg"/><Relationship Id="rId7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8.svg"/><Relationship Id="rId7" Type="http://schemas.openxmlformats.org/officeDocument/2006/relationships/image" Target="../media/image7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0.svg"/><Relationship Id="rId10" Type="http://schemas.openxmlformats.org/officeDocument/2006/relationships/image" Target="../media/image74.svg"/><Relationship Id="rId4" Type="http://schemas.openxmlformats.org/officeDocument/2006/relationships/image" Target="../media/image19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2037" y="-2700642"/>
            <a:ext cx="12623927" cy="12623927"/>
          </a:xfrm>
          <a:custGeom>
            <a:avLst/>
            <a:gdLst/>
            <a:ahLst/>
            <a:cxnLst/>
            <a:rect l="l" t="t" r="r" b="b"/>
            <a:pathLst>
              <a:path w="12623927" h="12623927">
                <a:moveTo>
                  <a:pt x="0" y="0"/>
                </a:moveTo>
                <a:lnTo>
                  <a:pt x="12623926" y="0"/>
                </a:lnTo>
                <a:lnTo>
                  <a:pt x="12623926" y="12623926"/>
                </a:lnTo>
                <a:lnTo>
                  <a:pt x="0" y="1262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>
            <a:off x="380030" y="5569293"/>
            <a:ext cx="16879270" cy="178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6"/>
              </a:lnSpc>
              <a:spcBef>
                <a:spcPct val="0"/>
              </a:spcBef>
            </a:pPr>
            <a:r>
              <a:rPr lang="en-US" sz="10397" b="1" dirty="0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TEAM 6-SIPP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15674" y="8481034"/>
            <a:ext cx="11007982" cy="77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47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Ralph - Shuaib - Ammar - Richard - Nikoo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5674" y="7528420"/>
            <a:ext cx="11007982" cy="77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  <a:spcBef>
                <a:spcPct val="0"/>
              </a:spcBef>
            </a:pPr>
            <a:r>
              <a:rPr lang="en-US" sz="447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PELTOLAMMI-LAKALAIVA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" r="-5936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0" y="7084990"/>
            <a:ext cx="3238815" cy="3202010"/>
          </a:xfrm>
          <a:custGeom>
            <a:avLst/>
            <a:gdLst/>
            <a:ahLst/>
            <a:cxnLst/>
            <a:rect l="l" t="t" r="r" b="b"/>
            <a:pathLst>
              <a:path w="3238815" h="3202010">
                <a:moveTo>
                  <a:pt x="0" y="0"/>
                </a:moveTo>
                <a:lnTo>
                  <a:pt x="3238815" y="0"/>
                </a:lnTo>
                <a:lnTo>
                  <a:pt x="3238815" y="3202010"/>
                </a:lnTo>
                <a:lnTo>
                  <a:pt x="0" y="3202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996" t="-151696" r="-259343" b="-8712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9144000" y="77106"/>
            <a:ext cx="9144000" cy="10441432"/>
          </a:xfrm>
          <a:custGeom>
            <a:avLst/>
            <a:gdLst/>
            <a:ahLst/>
            <a:cxnLst/>
            <a:rect l="l" t="t" r="r" b="b"/>
            <a:pathLst>
              <a:path w="9144000" h="10441432">
                <a:moveTo>
                  <a:pt x="0" y="0"/>
                </a:moveTo>
                <a:lnTo>
                  <a:pt x="9144000" y="0"/>
                </a:lnTo>
                <a:lnTo>
                  <a:pt x="9144000" y="10441432"/>
                </a:lnTo>
                <a:lnTo>
                  <a:pt x="0" y="10441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94" r="-7919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8675236" y="4473667"/>
            <a:ext cx="937527" cy="9375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486188">
            <a:off x="9650342" y="7571727"/>
            <a:ext cx="10026316" cy="4618719"/>
            <a:chOff x="0" y="0"/>
            <a:chExt cx="2640676" cy="12164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0676" cy="1216453"/>
            </a:xfrm>
            <a:custGeom>
              <a:avLst/>
              <a:gdLst/>
              <a:ahLst/>
              <a:cxnLst/>
              <a:rect l="l" t="t" r="r" b="b"/>
              <a:pathLst>
                <a:path w="2640676" h="1216453">
                  <a:moveTo>
                    <a:pt x="0" y="0"/>
                  </a:moveTo>
                  <a:lnTo>
                    <a:pt x="2640676" y="0"/>
                  </a:lnTo>
                  <a:lnTo>
                    <a:pt x="2640676" y="1216453"/>
                  </a:lnTo>
                  <a:lnTo>
                    <a:pt x="0" y="1216453"/>
                  </a:lnTo>
                  <a:close/>
                </a:path>
              </a:pathLst>
            </a:custGeom>
            <a:solidFill>
              <a:srgbClr val="B9B6AD">
                <a:alpha val="97647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640676" cy="125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2793917">
            <a:off x="2770051" y="6616226"/>
            <a:ext cx="937527" cy="93752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29928" y="8590745"/>
            <a:ext cx="13517541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2"/>
              </a:lnSpc>
              <a:spcBef>
                <a:spcPct val="0"/>
              </a:spcBef>
            </a:pPr>
            <a:r>
              <a:rPr lang="en-US" sz="4651" b="1">
                <a:solidFill>
                  <a:srgbClr val="FBF6E6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MULTI-PURPOSE HALLS/COMMUNITY CENTRES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9968" y="0"/>
            <a:ext cx="9438032" cy="10287000"/>
          </a:xfrm>
          <a:custGeom>
            <a:avLst/>
            <a:gdLst/>
            <a:ahLst/>
            <a:cxnLst/>
            <a:rect l="l" t="t" r="r" b="b"/>
            <a:pathLst>
              <a:path w="9438032" h="10287000">
                <a:moveTo>
                  <a:pt x="0" y="0"/>
                </a:moveTo>
                <a:lnTo>
                  <a:pt x="9438032" y="0"/>
                </a:lnTo>
                <a:lnTo>
                  <a:pt x="94380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995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849968" cy="10287000"/>
          </a:xfrm>
          <a:custGeom>
            <a:avLst/>
            <a:gdLst/>
            <a:ahLst/>
            <a:cxnLst/>
            <a:rect l="l" t="t" r="r" b="b"/>
            <a:pathLst>
              <a:path w="8849968" h="10287000">
                <a:moveTo>
                  <a:pt x="0" y="0"/>
                </a:moveTo>
                <a:lnTo>
                  <a:pt x="8849968" y="0"/>
                </a:lnTo>
                <a:lnTo>
                  <a:pt x="8849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83" r="-25170" b="-13956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4" name="Group 4"/>
          <p:cNvGrpSpPr/>
          <p:nvPr/>
        </p:nvGrpSpPr>
        <p:grpSpPr>
          <a:xfrm>
            <a:off x="8675236" y="4473667"/>
            <a:ext cx="937527" cy="9375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6981464"/>
            <a:ext cx="3330578" cy="3305536"/>
          </a:xfrm>
          <a:custGeom>
            <a:avLst/>
            <a:gdLst/>
            <a:ahLst/>
            <a:cxnLst/>
            <a:rect l="l" t="t" r="r" b="b"/>
            <a:pathLst>
              <a:path w="3330578" h="3305536">
                <a:moveTo>
                  <a:pt x="0" y="0"/>
                </a:moveTo>
                <a:lnTo>
                  <a:pt x="3330578" y="0"/>
                </a:lnTo>
                <a:lnTo>
                  <a:pt x="3330578" y="3305536"/>
                </a:lnTo>
                <a:lnTo>
                  <a:pt x="0" y="330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7380" t="-134828" r="-62458" b="-1488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 rot="-3103887">
            <a:off x="2861814" y="6512700"/>
            <a:ext cx="937527" cy="9375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973412" y="8538982"/>
            <a:ext cx="5704256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2"/>
              </a:lnSpc>
              <a:spcBef>
                <a:spcPct val="0"/>
              </a:spcBef>
            </a:pPr>
            <a:r>
              <a:rPr lang="en-US" sz="4651" b="1">
                <a:solidFill>
                  <a:srgbClr val="FBF6E6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TRANSPORT HUB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20950" y="499265"/>
            <a:ext cx="5190120" cy="8892729"/>
          </a:xfrm>
          <a:custGeom>
            <a:avLst/>
            <a:gdLst/>
            <a:ahLst/>
            <a:cxnLst/>
            <a:rect l="l" t="t" r="r" b="b"/>
            <a:pathLst>
              <a:path w="5190120" h="8892729">
                <a:moveTo>
                  <a:pt x="0" y="0"/>
                </a:moveTo>
                <a:lnTo>
                  <a:pt x="5190120" y="0"/>
                </a:lnTo>
                <a:lnTo>
                  <a:pt x="5190120" y="8892730"/>
                </a:lnTo>
                <a:lnTo>
                  <a:pt x="0" y="8892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>
            <a:off x="1415953" y="5239043"/>
            <a:ext cx="7454240" cy="235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  <a:spcBef>
                <a:spcPct val="0"/>
              </a:spcBef>
            </a:pPr>
            <a:r>
              <a:rPr lang="en-US" sz="444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What will the future attractive regenrative urban center look like?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38661" y="2264031"/>
            <a:ext cx="8541349" cy="268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  <a:spcBef>
                <a:spcPct val="0"/>
              </a:spcBef>
            </a:pPr>
            <a:r>
              <a:rPr lang="en-US" sz="509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How can flows between cities be harnessed to enhance urban vitality?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70193" y="4850380"/>
            <a:ext cx="7803073" cy="2458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2"/>
              </a:lnSpc>
              <a:spcBef>
                <a:spcPct val="0"/>
              </a:spcBef>
            </a:pPr>
            <a:r>
              <a:rPr lang="en-US" sz="465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What do attractive and sustainable travel chains look like?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48173"/>
            <a:ext cx="18288000" cy="238827"/>
            <a:chOff x="0" y="0"/>
            <a:chExt cx="4816593" cy="629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901"/>
            </a:xfrm>
            <a:custGeom>
              <a:avLst/>
              <a:gdLst/>
              <a:ahLst/>
              <a:cxnLst/>
              <a:rect l="l" t="t" r="r" b="b"/>
              <a:pathLst>
                <a:path w="4816592" h="62901">
                  <a:moveTo>
                    <a:pt x="0" y="0"/>
                  </a:moveTo>
                  <a:lnTo>
                    <a:pt x="4816592" y="0"/>
                  </a:lnTo>
                  <a:lnTo>
                    <a:pt x="4816592" y="62901"/>
                  </a:lnTo>
                  <a:lnTo>
                    <a:pt x="0" y="62901"/>
                  </a:lnTo>
                  <a:close/>
                </a:path>
              </a:pathLst>
            </a:custGeom>
            <a:solidFill>
              <a:srgbClr val="FCF3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01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38827"/>
            <a:chOff x="0" y="0"/>
            <a:chExt cx="4816593" cy="62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62901"/>
            </a:xfrm>
            <a:custGeom>
              <a:avLst/>
              <a:gdLst/>
              <a:ahLst/>
              <a:cxnLst/>
              <a:rect l="l" t="t" r="r" b="b"/>
              <a:pathLst>
                <a:path w="4816592" h="62901">
                  <a:moveTo>
                    <a:pt x="0" y="0"/>
                  </a:moveTo>
                  <a:lnTo>
                    <a:pt x="4816592" y="0"/>
                  </a:lnTo>
                  <a:lnTo>
                    <a:pt x="4816592" y="62901"/>
                  </a:lnTo>
                  <a:lnTo>
                    <a:pt x="0" y="62901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01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98672" y="733043"/>
            <a:ext cx="13778445" cy="8216964"/>
          </a:xfrm>
          <a:custGeom>
            <a:avLst/>
            <a:gdLst/>
            <a:ahLst/>
            <a:cxnLst/>
            <a:rect l="l" t="t" r="r" b="b"/>
            <a:pathLst>
              <a:path w="13778445" h="8216964">
                <a:moveTo>
                  <a:pt x="0" y="0"/>
                </a:moveTo>
                <a:lnTo>
                  <a:pt x="13778445" y="0"/>
                </a:lnTo>
                <a:lnTo>
                  <a:pt x="13778445" y="8216964"/>
                </a:lnTo>
                <a:lnTo>
                  <a:pt x="0" y="821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TextBox 9"/>
          <p:cNvSpPr txBox="1"/>
          <p:nvPr/>
        </p:nvSpPr>
        <p:spPr>
          <a:xfrm>
            <a:off x="2321559" y="5613050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 b="1" u="sng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ATTRACTIVE, AND REGENRATIVE URBAN CENTERS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9451" y="3057748"/>
            <a:ext cx="14929098" cy="178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6"/>
              </a:lnSpc>
              <a:spcBef>
                <a:spcPct val="0"/>
              </a:spcBef>
            </a:pPr>
            <a:r>
              <a:rPr lang="en-US" sz="1039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HOW DO WE ENVISION?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35820" y="3498095"/>
            <a:ext cx="2527013" cy="2527013"/>
            <a:chOff x="0" y="0"/>
            <a:chExt cx="3369351" cy="336935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369351" cy="336935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386" tIns="37386" rIns="37386" bIns="373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519672" y="619984"/>
              <a:ext cx="810816" cy="1227659"/>
            </a:xfrm>
            <a:custGeom>
              <a:avLst/>
              <a:gdLst/>
              <a:ahLst/>
              <a:cxnLst/>
              <a:rect l="l" t="t" r="r" b="b"/>
              <a:pathLst>
                <a:path w="810816" h="1227659">
                  <a:moveTo>
                    <a:pt x="0" y="0"/>
                  </a:moveTo>
                  <a:lnTo>
                    <a:pt x="810815" y="0"/>
                  </a:lnTo>
                  <a:lnTo>
                    <a:pt x="810815" y="1227659"/>
                  </a:lnTo>
                  <a:lnTo>
                    <a:pt x="0" y="1227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87932" y="1974436"/>
              <a:ext cx="2193486" cy="876425"/>
            </a:xfrm>
            <a:custGeom>
              <a:avLst/>
              <a:gdLst/>
              <a:ahLst/>
              <a:cxnLst/>
              <a:rect l="l" t="t" r="r" b="b"/>
              <a:pathLst>
                <a:path w="2193486" h="876425">
                  <a:moveTo>
                    <a:pt x="0" y="0"/>
                  </a:moveTo>
                  <a:lnTo>
                    <a:pt x="2193487" y="0"/>
                  </a:lnTo>
                  <a:lnTo>
                    <a:pt x="2193487" y="876425"/>
                  </a:lnTo>
                  <a:lnTo>
                    <a:pt x="0" y="876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25487" y="567346"/>
              <a:ext cx="1406402" cy="1134405"/>
            </a:xfrm>
            <a:custGeom>
              <a:avLst/>
              <a:gdLst/>
              <a:ahLst/>
              <a:cxnLst/>
              <a:rect l="l" t="t" r="r" b="b"/>
              <a:pathLst>
                <a:path w="1406402" h="1134405">
                  <a:moveTo>
                    <a:pt x="0" y="0"/>
                  </a:moveTo>
                  <a:lnTo>
                    <a:pt x="1406402" y="0"/>
                  </a:lnTo>
                  <a:lnTo>
                    <a:pt x="1406402" y="1134405"/>
                  </a:lnTo>
                  <a:lnTo>
                    <a:pt x="0" y="113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43054" y="3498095"/>
            <a:ext cx="2599810" cy="259981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152414" y="4327712"/>
            <a:ext cx="1181089" cy="940576"/>
          </a:xfrm>
          <a:custGeom>
            <a:avLst/>
            <a:gdLst/>
            <a:ahLst/>
            <a:cxnLst/>
            <a:rect l="l" t="t" r="r" b="b"/>
            <a:pathLst>
              <a:path w="1181089" h="940576">
                <a:moveTo>
                  <a:pt x="0" y="0"/>
                </a:moveTo>
                <a:lnTo>
                  <a:pt x="1181089" y="0"/>
                </a:lnTo>
                <a:lnTo>
                  <a:pt x="1181089" y="940576"/>
                </a:lnTo>
                <a:lnTo>
                  <a:pt x="0" y="94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AutoShape 16"/>
          <p:cNvSpPr/>
          <p:nvPr/>
        </p:nvSpPr>
        <p:spPr>
          <a:xfrm flipV="1">
            <a:off x="7873897" y="3919645"/>
            <a:ext cx="1738124" cy="1776566"/>
          </a:xfrm>
          <a:prstGeom prst="line">
            <a:avLst/>
          </a:prstGeom>
          <a:ln w="2095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  <p:grpSp>
        <p:nvGrpSpPr>
          <p:cNvPr id="17" name="Group 17"/>
          <p:cNvGrpSpPr/>
          <p:nvPr/>
        </p:nvGrpSpPr>
        <p:grpSpPr>
          <a:xfrm>
            <a:off x="12259876" y="3498095"/>
            <a:ext cx="2599810" cy="2599810"/>
            <a:chOff x="0" y="0"/>
            <a:chExt cx="3466413" cy="346641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466413" cy="346641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832737" y="850232"/>
              <a:ext cx="1022230" cy="1719348"/>
            </a:xfrm>
            <a:custGeom>
              <a:avLst/>
              <a:gdLst/>
              <a:ahLst/>
              <a:cxnLst/>
              <a:rect l="l" t="t" r="r" b="b"/>
              <a:pathLst>
                <a:path w="1022230" h="1719348">
                  <a:moveTo>
                    <a:pt x="0" y="0"/>
                  </a:moveTo>
                  <a:lnTo>
                    <a:pt x="1022230" y="0"/>
                  </a:lnTo>
                  <a:lnTo>
                    <a:pt x="1022230" y="1719347"/>
                  </a:lnTo>
                  <a:lnTo>
                    <a:pt x="0" y="1719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08429" y="1299311"/>
              <a:ext cx="1424777" cy="821190"/>
            </a:xfrm>
            <a:custGeom>
              <a:avLst/>
              <a:gdLst/>
              <a:ahLst/>
              <a:cxnLst/>
              <a:rect l="l" t="t" r="r" b="b"/>
              <a:pathLst>
                <a:path w="1424777" h="821190">
                  <a:moveTo>
                    <a:pt x="0" y="0"/>
                  </a:moveTo>
                  <a:lnTo>
                    <a:pt x="1424778" y="0"/>
                  </a:lnTo>
                  <a:lnTo>
                    <a:pt x="1424778" y="821189"/>
                  </a:lnTo>
                  <a:lnTo>
                    <a:pt x="0" y="821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560289" y="1397609"/>
            <a:ext cx="10365339" cy="124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3"/>
              </a:lnSpc>
              <a:spcBef>
                <a:spcPct val="0"/>
              </a:spcBef>
            </a:pPr>
            <a:r>
              <a:rPr lang="en-US" sz="723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Accessibility and Mobility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52191" y="6227216"/>
            <a:ext cx="2694271" cy="56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  <a:spcBef>
                <a:spcPct val="0"/>
              </a:spcBef>
            </a:pPr>
            <a:r>
              <a:rPr lang="en-US" sz="324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MULTI MODAL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03812" y="6225772"/>
            <a:ext cx="3678295" cy="56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CAR-FREE CENTER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9846" y="6278754"/>
            <a:ext cx="4035963" cy="51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2"/>
              </a:lnSpc>
              <a:spcBef>
                <a:spcPct val="0"/>
              </a:spcBef>
            </a:pPr>
            <a:r>
              <a:rPr lang="en-US" sz="2973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WALKABLE, CYCLABLE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21559" y="659394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28" name="Freeform 28"/>
          <p:cNvSpPr/>
          <p:nvPr/>
        </p:nvSpPr>
        <p:spPr>
          <a:xfrm>
            <a:off x="21365" y="2127916"/>
            <a:ext cx="18245270" cy="7394919"/>
          </a:xfrm>
          <a:custGeom>
            <a:avLst/>
            <a:gdLst/>
            <a:ahLst/>
            <a:cxnLst/>
            <a:rect l="l" t="t" r="r" b="b"/>
            <a:pathLst>
              <a:path w="18245270" h="7394919">
                <a:moveTo>
                  <a:pt x="0" y="0"/>
                </a:moveTo>
                <a:lnTo>
                  <a:pt x="18245270" y="0"/>
                </a:lnTo>
                <a:lnTo>
                  <a:pt x="18245270" y="7394919"/>
                </a:lnTo>
                <a:lnTo>
                  <a:pt x="0" y="7394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6000"/>
            </a:blip>
            <a:stretch>
              <a:fillRect t="-15691" b="-15691"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9175" y="0"/>
            <a:ext cx="5968825" cy="10287000"/>
            <a:chOff x="0" y="0"/>
            <a:chExt cx="157203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2036" cy="2709333"/>
            </a:xfrm>
            <a:custGeom>
              <a:avLst/>
              <a:gdLst/>
              <a:ahLst/>
              <a:cxnLst/>
              <a:rect l="l" t="t" r="r" b="b"/>
              <a:pathLst>
                <a:path w="1572036" h="2709333">
                  <a:moveTo>
                    <a:pt x="0" y="0"/>
                  </a:moveTo>
                  <a:lnTo>
                    <a:pt x="1572036" y="0"/>
                  </a:lnTo>
                  <a:lnTo>
                    <a:pt x="15720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7203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38410" y="2631461"/>
            <a:ext cx="3857990" cy="3857990"/>
            <a:chOff x="0" y="0"/>
            <a:chExt cx="5143986" cy="51439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143986" cy="514398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386" tIns="37386" rIns="37386" bIns="373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93383" y="946529"/>
              <a:ext cx="1237872" cy="1874266"/>
            </a:xfrm>
            <a:custGeom>
              <a:avLst/>
              <a:gdLst/>
              <a:ahLst/>
              <a:cxnLst/>
              <a:rect l="l" t="t" r="r" b="b"/>
              <a:pathLst>
                <a:path w="1237872" h="1874266">
                  <a:moveTo>
                    <a:pt x="0" y="0"/>
                  </a:moveTo>
                  <a:lnTo>
                    <a:pt x="1237871" y="0"/>
                  </a:lnTo>
                  <a:lnTo>
                    <a:pt x="1237871" y="1874266"/>
                  </a:lnTo>
                  <a:lnTo>
                    <a:pt x="0" y="187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97596" y="3014371"/>
              <a:ext cx="3348794" cy="1338037"/>
            </a:xfrm>
            <a:custGeom>
              <a:avLst/>
              <a:gdLst/>
              <a:ahLst/>
              <a:cxnLst/>
              <a:rect l="l" t="t" r="r" b="b"/>
              <a:pathLst>
                <a:path w="3348794" h="1338037">
                  <a:moveTo>
                    <a:pt x="0" y="0"/>
                  </a:moveTo>
                  <a:lnTo>
                    <a:pt x="3348794" y="0"/>
                  </a:lnTo>
                  <a:lnTo>
                    <a:pt x="3348794" y="1338037"/>
                  </a:lnTo>
                  <a:lnTo>
                    <a:pt x="0" y="1338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328960" y="866166"/>
              <a:ext cx="2147153" cy="1731896"/>
            </a:xfrm>
            <a:custGeom>
              <a:avLst/>
              <a:gdLst/>
              <a:ahLst/>
              <a:cxnLst/>
              <a:rect l="l" t="t" r="r" b="b"/>
              <a:pathLst>
                <a:path w="2147153" h="1731896">
                  <a:moveTo>
                    <a:pt x="0" y="0"/>
                  </a:moveTo>
                  <a:lnTo>
                    <a:pt x="2147154" y="0"/>
                  </a:lnTo>
                  <a:lnTo>
                    <a:pt x="2147154" y="1731896"/>
                  </a:lnTo>
                  <a:lnTo>
                    <a:pt x="0" y="173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1624836"/>
            <a:ext cx="12319175" cy="7037328"/>
          </a:xfrm>
          <a:custGeom>
            <a:avLst/>
            <a:gdLst/>
            <a:ahLst/>
            <a:cxnLst/>
            <a:rect l="l" t="t" r="r" b="b"/>
            <a:pathLst>
              <a:path w="12319175" h="7037328">
                <a:moveTo>
                  <a:pt x="0" y="0"/>
                </a:moveTo>
                <a:lnTo>
                  <a:pt x="12319175" y="0"/>
                </a:lnTo>
                <a:lnTo>
                  <a:pt x="12319175" y="7037328"/>
                </a:lnTo>
                <a:lnTo>
                  <a:pt x="0" y="70373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14046444" y="1325901"/>
            <a:ext cx="2283557" cy="55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  <a:spcBef>
                <a:spcPct val="0"/>
              </a:spcBef>
            </a:pPr>
            <a:r>
              <a:rPr lang="en-US" sz="323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Accessibility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10734" y="6804551"/>
            <a:ext cx="4113341" cy="85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MULTI MODAL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9175" y="1000125"/>
            <a:ext cx="6096461" cy="29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9175" y="0"/>
            <a:ext cx="5968825" cy="10287000"/>
            <a:chOff x="0" y="0"/>
            <a:chExt cx="157203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2036" cy="2709333"/>
            </a:xfrm>
            <a:custGeom>
              <a:avLst/>
              <a:gdLst/>
              <a:ahLst/>
              <a:cxnLst/>
              <a:rect l="l" t="t" r="r" b="b"/>
              <a:pathLst>
                <a:path w="1572036" h="2709333">
                  <a:moveTo>
                    <a:pt x="0" y="0"/>
                  </a:moveTo>
                  <a:lnTo>
                    <a:pt x="1572036" y="0"/>
                  </a:lnTo>
                  <a:lnTo>
                    <a:pt x="15720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7203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96921" y="2598390"/>
            <a:ext cx="2582601" cy="25826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601586" y="3422515"/>
            <a:ext cx="1173271" cy="934350"/>
          </a:xfrm>
          <a:custGeom>
            <a:avLst/>
            <a:gdLst/>
            <a:ahLst/>
            <a:cxnLst/>
            <a:rect l="l" t="t" r="r" b="b"/>
            <a:pathLst>
              <a:path w="1173271" h="934350">
                <a:moveTo>
                  <a:pt x="0" y="0"/>
                </a:moveTo>
                <a:lnTo>
                  <a:pt x="1173271" y="0"/>
                </a:lnTo>
                <a:lnTo>
                  <a:pt x="1173271" y="934350"/>
                </a:lnTo>
                <a:lnTo>
                  <a:pt x="0" y="934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AutoShape 9"/>
          <p:cNvSpPr/>
          <p:nvPr/>
        </p:nvSpPr>
        <p:spPr>
          <a:xfrm flipV="1">
            <a:off x="14324912" y="3007287"/>
            <a:ext cx="1726619" cy="1764806"/>
          </a:xfrm>
          <a:prstGeom prst="line">
            <a:avLst/>
          </a:prstGeom>
          <a:ln w="2095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806063" y="6581792"/>
            <a:ext cx="2464656" cy="2464656"/>
            <a:chOff x="0" y="0"/>
            <a:chExt cx="3286209" cy="328620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286209" cy="328620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737460" y="806032"/>
              <a:ext cx="969089" cy="1629966"/>
            </a:xfrm>
            <a:custGeom>
              <a:avLst/>
              <a:gdLst/>
              <a:ahLst/>
              <a:cxnLst/>
              <a:rect l="l" t="t" r="r" b="b"/>
              <a:pathLst>
                <a:path w="969089" h="1629966">
                  <a:moveTo>
                    <a:pt x="0" y="0"/>
                  </a:moveTo>
                  <a:lnTo>
                    <a:pt x="969089" y="0"/>
                  </a:lnTo>
                  <a:lnTo>
                    <a:pt x="969089" y="1629965"/>
                  </a:lnTo>
                  <a:lnTo>
                    <a:pt x="0" y="1629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92395" y="1231765"/>
              <a:ext cx="1350709" cy="778500"/>
            </a:xfrm>
            <a:custGeom>
              <a:avLst/>
              <a:gdLst/>
              <a:ahLst/>
              <a:cxnLst/>
              <a:rect l="l" t="t" r="r" b="b"/>
              <a:pathLst>
                <a:path w="1350709" h="778500">
                  <a:moveTo>
                    <a:pt x="0" y="0"/>
                  </a:moveTo>
                  <a:lnTo>
                    <a:pt x="1350709" y="0"/>
                  </a:lnTo>
                  <a:lnTo>
                    <a:pt x="1350709" y="778499"/>
                  </a:lnTo>
                  <a:lnTo>
                    <a:pt x="0" y="778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0"/>
            <a:ext cx="12319175" cy="10287000"/>
          </a:xfrm>
          <a:custGeom>
            <a:avLst/>
            <a:gdLst/>
            <a:ahLst/>
            <a:cxnLst/>
            <a:rect l="l" t="t" r="r" b="b"/>
            <a:pathLst>
              <a:path w="12319175" h="10287000">
                <a:moveTo>
                  <a:pt x="0" y="0"/>
                </a:moveTo>
                <a:lnTo>
                  <a:pt x="12319175" y="0"/>
                </a:lnTo>
                <a:lnTo>
                  <a:pt x="123191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88" r="-2308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7" name="TextBox 17"/>
          <p:cNvSpPr txBox="1"/>
          <p:nvPr/>
        </p:nvSpPr>
        <p:spPr>
          <a:xfrm>
            <a:off x="14046444" y="1325901"/>
            <a:ext cx="2283557" cy="55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  <a:spcBef>
                <a:spcPct val="0"/>
              </a:spcBef>
            </a:pPr>
            <a:r>
              <a:rPr lang="en-US" sz="323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Accessibility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19175" y="1000125"/>
            <a:ext cx="6096461" cy="29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4"/>
              </a:lnSpc>
              <a:spcBef>
                <a:spcPct val="0"/>
              </a:spcBef>
            </a:pPr>
            <a:r>
              <a:rPr lang="en-US" sz="1774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61248" y="5307570"/>
            <a:ext cx="3653947" cy="559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1"/>
              </a:lnSpc>
              <a:spcBef>
                <a:spcPct val="0"/>
              </a:spcBef>
            </a:pPr>
            <a:r>
              <a:rPr lang="en-US" sz="3236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CAR-FREE CENTER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75147" y="9224450"/>
            <a:ext cx="3826150" cy="47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6"/>
              </a:lnSpc>
              <a:spcBef>
                <a:spcPct val="0"/>
              </a:spcBef>
            </a:pPr>
            <a:r>
              <a:rPr lang="en-US" sz="281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WALKABLE, CYCLABLE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65" y="2127916"/>
            <a:ext cx="18245270" cy="7394919"/>
          </a:xfrm>
          <a:custGeom>
            <a:avLst/>
            <a:gdLst/>
            <a:ahLst/>
            <a:cxnLst/>
            <a:rect l="l" t="t" r="r" b="b"/>
            <a:pathLst>
              <a:path w="18245270" h="7394919">
                <a:moveTo>
                  <a:pt x="0" y="0"/>
                </a:moveTo>
                <a:lnTo>
                  <a:pt x="18245270" y="0"/>
                </a:lnTo>
                <a:lnTo>
                  <a:pt x="18245270" y="7394919"/>
                </a:lnTo>
                <a:lnTo>
                  <a:pt x="0" y="739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15691" b="-15691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10335" y="3994053"/>
            <a:ext cx="2527013" cy="25270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597" tIns="41597" rIns="41597" bIns="415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898684" y="4607261"/>
            <a:ext cx="1347135" cy="1300598"/>
          </a:xfrm>
          <a:custGeom>
            <a:avLst/>
            <a:gdLst/>
            <a:ahLst/>
            <a:cxnLst/>
            <a:rect l="l" t="t" r="r" b="b"/>
            <a:pathLst>
              <a:path w="1347135" h="1300598">
                <a:moveTo>
                  <a:pt x="0" y="0"/>
                </a:moveTo>
                <a:lnTo>
                  <a:pt x="1347135" y="0"/>
                </a:lnTo>
                <a:lnTo>
                  <a:pt x="1347135" y="1300597"/>
                </a:lnTo>
                <a:lnTo>
                  <a:pt x="0" y="130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3335602" y="4415603"/>
            <a:ext cx="1126164" cy="1524093"/>
          </a:xfrm>
          <a:custGeom>
            <a:avLst/>
            <a:gdLst/>
            <a:ahLst/>
            <a:cxnLst/>
            <a:rect l="l" t="t" r="r" b="b"/>
            <a:pathLst>
              <a:path w="1126164" h="1524093">
                <a:moveTo>
                  <a:pt x="0" y="0"/>
                </a:moveTo>
                <a:lnTo>
                  <a:pt x="1126164" y="0"/>
                </a:lnTo>
                <a:lnTo>
                  <a:pt x="1126164" y="1524093"/>
                </a:lnTo>
                <a:lnTo>
                  <a:pt x="0" y="1524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1" name="Group 11"/>
          <p:cNvGrpSpPr/>
          <p:nvPr/>
        </p:nvGrpSpPr>
        <p:grpSpPr>
          <a:xfrm>
            <a:off x="8179500" y="3870922"/>
            <a:ext cx="2599810" cy="2599810"/>
            <a:chOff x="0" y="0"/>
            <a:chExt cx="3466413" cy="346641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466413" cy="3466413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1718" tIns="61718" rIns="61718" bIns="6171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642853" y="2574921"/>
              <a:ext cx="2180708" cy="367116"/>
            </a:xfrm>
            <a:custGeom>
              <a:avLst/>
              <a:gdLst/>
              <a:ahLst/>
              <a:cxnLst/>
              <a:rect l="l" t="t" r="r" b="b"/>
              <a:pathLst>
                <a:path w="2180708" h="367116">
                  <a:moveTo>
                    <a:pt x="0" y="0"/>
                  </a:moveTo>
                  <a:lnTo>
                    <a:pt x="2180708" y="0"/>
                  </a:lnTo>
                  <a:lnTo>
                    <a:pt x="2180708" y="367116"/>
                  </a:lnTo>
                  <a:lnTo>
                    <a:pt x="0" y="367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1914" r="-1758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67530" y="524376"/>
              <a:ext cx="2100327" cy="2100327"/>
            </a:xfrm>
            <a:custGeom>
              <a:avLst/>
              <a:gdLst/>
              <a:ahLst/>
              <a:cxnLst/>
              <a:rect l="l" t="t" r="r" b="b"/>
              <a:pathLst>
                <a:path w="2100327" h="2100327">
                  <a:moveTo>
                    <a:pt x="0" y="0"/>
                  </a:moveTo>
                  <a:lnTo>
                    <a:pt x="2100328" y="0"/>
                  </a:lnTo>
                  <a:lnTo>
                    <a:pt x="2100328" y="2100327"/>
                  </a:lnTo>
                  <a:lnTo>
                    <a:pt x="0" y="210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282415" y="3870922"/>
            <a:ext cx="2599810" cy="2599810"/>
            <a:chOff x="0" y="0"/>
            <a:chExt cx="3466413" cy="346641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466413" cy="346641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6522" tIns="56522" rIns="56522" bIns="5652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29466" y="1204144"/>
              <a:ext cx="2807481" cy="1058125"/>
            </a:xfrm>
            <a:custGeom>
              <a:avLst/>
              <a:gdLst/>
              <a:ahLst/>
              <a:cxnLst/>
              <a:rect l="l" t="t" r="r" b="b"/>
              <a:pathLst>
                <a:path w="2807481" h="1058125">
                  <a:moveTo>
                    <a:pt x="0" y="0"/>
                  </a:moveTo>
                  <a:lnTo>
                    <a:pt x="2807481" y="0"/>
                  </a:lnTo>
                  <a:lnTo>
                    <a:pt x="2807481" y="1058125"/>
                  </a:lnTo>
                  <a:lnTo>
                    <a:pt x="0" y="105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05872" y="1427400"/>
            <a:ext cx="13474173" cy="121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8"/>
              </a:lnSpc>
              <a:spcBef>
                <a:spcPct val="0"/>
              </a:spcBef>
            </a:pPr>
            <a:r>
              <a:rPr lang="en-US" sz="707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Connected to Nature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96774" y="6723174"/>
            <a:ext cx="3554136" cy="56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  <a:spcBef>
                <a:spcPct val="0"/>
              </a:spcBef>
            </a:pPr>
            <a:r>
              <a:rPr lang="en-US" sz="324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URBAN GREENERY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78657" y="6721730"/>
            <a:ext cx="5201494" cy="56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SPONGE NEIGHBORHOODS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10531" y="6774712"/>
            <a:ext cx="4210404" cy="51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2"/>
              </a:lnSpc>
              <a:spcBef>
                <a:spcPct val="0"/>
              </a:spcBef>
            </a:pPr>
            <a:r>
              <a:rPr lang="en-US" sz="2973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NATURE ACCESSIBILITY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21559" y="659394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84998"/>
            <a:ext cx="11399457" cy="6511940"/>
          </a:xfrm>
          <a:custGeom>
            <a:avLst/>
            <a:gdLst/>
            <a:ahLst/>
            <a:cxnLst/>
            <a:rect l="l" t="t" r="r" b="b"/>
            <a:pathLst>
              <a:path w="11399457" h="6511940">
                <a:moveTo>
                  <a:pt x="0" y="0"/>
                </a:moveTo>
                <a:lnTo>
                  <a:pt x="11399457" y="0"/>
                </a:lnTo>
                <a:lnTo>
                  <a:pt x="11399457" y="6511940"/>
                </a:lnTo>
                <a:lnTo>
                  <a:pt x="0" y="6511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1399457" y="0"/>
            <a:ext cx="6888543" cy="10287000"/>
            <a:chOff x="0" y="0"/>
            <a:chExt cx="181426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4266" cy="2709333"/>
            </a:xfrm>
            <a:custGeom>
              <a:avLst/>
              <a:gdLst/>
              <a:ahLst/>
              <a:cxnLst/>
              <a:rect l="l" t="t" r="r" b="b"/>
              <a:pathLst>
                <a:path w="1814266" h="2709333">
                  <a:moveTo>
                    <a:pt x="0" y="0"/>
                  </a:moveTo>
                  <a:lnTo>
                    <a:pt x="1814266" y="0"/>
                  </a:lnTo>
                  <a:lnTo>
                    <a:pt x="18142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1426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26149" y="2904083"/>
            <a:ext cx="3035160" cy="30351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597" tIns="41597" rIns="41597" bIns="415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491108" y="3580484"/>
            <a:ext cx="1352620" cy="1830567"/>
          </a:xfrm>
          <a:custGeom>
            <a:avLst/>
            <a:gdLst/>
            <a:ahLst/>
            <a:cxnLst/>
            <a:rect l="l" t="t" r="r" b="b"/>
            <a:pathLst>
              <a:path w="1352620" h="1830567">
                <a:moveTo>
                  <a:pt x="0" y="0"/>
                </a:moveTo>
                <a:lnTo>
                  <a:pt x="1352621" y="0"/>
                </a:lnTo>
                <a:lnTo>
                  <a:pt x="1352621" y="1830566"/>
                </a:lnTo>
                <a:lnTo>
                  <a:pt x="0" y="1830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14393132" y="3848921"/>
            <a:ext cx="1618025" cy="1562130"/>
          </a:xfrm>
          <a:custGeom>
            <a:avLst/>
            <a:gdLst/>
            <a:ahLst/>
            <a:cxnLst/>
            <a:rect l="l" t="t" r="r" b="b"/>
            <a:pathLst>
              <a:path w="1618025" h="1562130">
                <a:moveTo>
                  <a:pt x="0" y="0"/>
                </a:moveTo>
                <a:lnTo>
                  <a:pt x="1618025" y="0"/>
                </a:lnTo>
                <a:lnTo>
                  <a:pt x="1618025" y="1562129"/>
                </a:lnTo>
                <a:lnTo>
                  <a:pt x="0" y="1562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8531487" y="6950942"/>
            <a:ext cx="1339219" cy="1545996"/>
          </a:xfrm>
          <a:custGeom>
            <a:avLst/>
            <a:gdLst/>
            <a:ahLst/>
            <a:cxnLst/>
            <a:rect l="l" t="t" r="r" b="b"/>
            <a:pathLst>
              <a:path w="1339219" h="1545996">
                <a:moveTo>
                  <a:pt x="0" y="0"/>
                </a:moveTo>
                <a:lnTo>
                  <a:pt x="1339218" y="0"/>
                </a:lnTo>
                <a:lnTo>
                  <a:pt x="1339218" y="1545996"/>
                </a:lnTo>
                <a:lnTo>
                  <a:pt x="0" y="154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2" name="Group 12"/>
          <p:cNvGrpSpPr/>
          <p:nvPr/>
        </p:nvGrpSpPr>
        <p:grpSpPr>
          <a:xfrm>
            <a:off x="6682877" y="5900599"/>
            <a:ext cx="2311012" cy="1823341"/>
            <a:chOff x="0" y="0"/>
            <a:chExt cx="3081350" cy="2431121"/>
          </a:xfrm>
        </p:grpSpPr>
        <p:sp>
          <p:nvSpPr>
            <p:cNvPr id="13" name="Freeform 13"/>
            <p:cNvSpPr/>
            <p:nvPr/>
          </p:nvSpPr>
          <p:spPr>
            <a:xfrm rot="710729">
              <a:off x="166526" y="261765"/>
              <a:ext cx="2748298" cy="1907592"/>
            </a:xfrm>
            <a:custGeom>
              <a:avLst/>
              <a:gdLst/>
              <a:ahLst/>
              <a:cxnLst/>
              <a:rect l="l" t="t" r="r" b="b"/>
              <a:pathLst>
                <a:path w="2748298" h="1907592">
                  <a:moveTo>
                    <a:pt x="0" y="0"/>
                  </a:moveTo>
                  <a:lnTo>
                    <a:pt x="2748298" y="0"/>
                  </a:lnTo>
                  <a:lnTo>
                    <a:pt x="2748298" y="1907592"/>
                  </a:lnTo>
                  <a:lnTo>
                    <a:pt x="0" y="190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 rot="-1037376">
              <a:off x="392863" y="887888"/>
              <a:ext cx="2030744" cy="637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5"/>
                </a:lnSpc>
                <a:spcBef>
                  <a:spcPct val="0"/>
                </a:spcBef>
              </a:pPr>
              <a:r>
                <a:rPr lang="en-US" sz="1425" b="1">
                  <a:solidFill>
                    <a:srgbClr val="000000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Dont Forget about us! Thanks :)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09318" y="6195399"/>
            <a:ext cx="4268821" cy="66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3"/>
              </a:lnSpc>
              <a:spcBef>
                <a:spcPct val="0"/>
              </a:spcBef>
            </a:pPr>
            <a:r>
              <a:rPr lang="en-US" sz="390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URBAN GREENERY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44214" y="1586660"/>
            <a:ext cx="6626108" cy="5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7"/>
              </a:lnSpc>
              <a:spcBef>
                <a:spcPct val="0"/>
              </a:spcBef>
            </a:pPr>
            <a:r>
              <a:rPr lang="en-US" sz="3476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Connected to Nature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99457" y="1195245"/>
            <a:ext cx="6710056" cy="3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9457" y="0"/>
            <a:ext cx="6888543" cy="10287000"/>
            <a:chOff x="0" y="0"/>
            <a:chExt cx="181426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4266" cy="2709333"/>
            </a:xfrm>
            <a:custGeom>
              <a:avLst/>
              <a:gdLst/>
              <a:ahLst/>
              <a:cxnLst/>
              <a:rect l="l" t="t" r="r" b="b"/>
              <a:pathLst>
                <a:path w="1814266" h="2709333">
                  <a:moveTo>
                    <a:pt x="0" y="0"/>
                  </a:moveTo>
                  <a:lnTo>
                    <a:pt x="1814266" y="0"/>
                  </a:lnTo>
                  <a:lnTo>
                    <a:pt x="18142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426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32389" y="3027569"/>
            <a:ext cx="3222680" cy="3222680"/>
            <a:chOff x="0" y="0"/>
            <a:chExt cx="4296906" cy="429690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296906" cy="429690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1718" tIns="61718" rIns="61718" bIns="6171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96869" y="3191828"/>
              <a:ext cx="2703168" cy="455070"/>
            </a:xfrm>
            <a:custGeom>
              <a:avLst/>
              <a:gdLst/>
              <a:ahLst/>
              <a:cxnLst/>
              <a:rect l="l" t="t" r="r" b="b"/>
              <a:pathLst>
                <a:path w="2703168" h="455070">
                  <a:moveTo>
                    <a:pt x="0" y="0"/>
                  </a:moveTo>
                  <a:lnTo>
                    <a:pt x="2703168" y="0"/>
                  </a:lnTo>
                  <a:lnTo>
                    <a:pt x="2703168" y="455071"/>
                  </a:lnTo>
                  <a:lnTo>
                    <a:pt x="0" y="455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1914" r="-1758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7459" y="650008"/>
              <a:ext cx="2603530" cy="2603530"/>
            </a:xfrm>
            <a:custGeom>
              <a:avLst/>
              <a:gdLst/>
              <a:ahLst/>
              <a:cxnLst/>
              <a:rect l="l" t="t" r="r" b="b"/>
              <a:pathLst>
                <a:path w="2603530" h="2603530">
                  <a:moveTo>
                    <a:pt x="0" y="0"/>
                  </a:moveTo>
                  <a:lnTo>
                    <a:pt x="2603530" y="0"/>
                  </a:lnTo>
                  <a:lnTo>
                    <a:pt x="2603530" y="2603529"/>
                  </a:lnTo>
                  <a:lnTo>
                    <a:pt x="0" y="2603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585154" y="4296009"/>
            <a:ext cx="6490453" cy="5680658"/>
          </a:xfrm>
          <a:custGeom>
            <a:avLst/>
            <a:gdLst/>
            <a:ahLst/>
            <a:cxnLst/>
            <a:rect l="l" t="t" r="r" b="b"/>
            <a:pathLst>
              <a:path w="6490453" h="5680658">
                <a:moveTo>
                  <a:pt x="0" y="0"/>
                </a:moveTo>
                <a:lnTo>
                  <a:pt x="6490453" y="0"/>
                </a:lnTo>
                <a:lnTo>
                  <a:pt x="6490453" y="5680657"/>
                </a:lnTo>
                <a:lnTo>
                  <a:pt x="0" y="568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419100" y="414158"/>
            <a:ext cx="6901043" cy="6347073"/>
          </a:xfrm>
          <a:custGeom>
            <a:avLst/>
            <a:gdLst/>
            <a:ahLst/>
            <a:cxnLst/>
            <a:rect l="l" t="t" r="r" b="b"/>
            <a:pathLst>
              <a:path w="6901043" h="6347073">
                <a:moveTo>
                  <a:pt x="0" y="0"/>
                </a:moveTo>
                <a:lnTo>
                  <a:pt x="6901043" y="0"/>
                </a:lnTo>
                <a:lnTo>
                  <a:pt x="6901043" y="6347073"/>
                </a:lnTo>
                <a:lnTo>
                  <a:pt x="0" y="6347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3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11422701" y="1617557"/>
            <a:ext cx="6626108" cy="5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7"/>
              </a:lnSpc>
              <a:spcBef>
                <a:spcPct val="0"/>
              </a:spcBef>
            </a:pPr>
            <a:r>
              <a:rPr lang="en-US" sz="3476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Connected to Nature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77944" y="1226141"/>
            <a:ext cx="6710056" cy="3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79926" y="6288348"/>
            <a:ext cx="6127605" cy="69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  <a:spcBef>
                <a:spcPct val="0"/>
              </a:spcBef>
            </a:pPr>
            <a:r>
              <a:rPr lang="en-US" sz="403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SPONGE NEIGHBORHOOD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1051" y="2813191"/>
            <a:ext cx="11866949" cy="5236291"/>
          </a:xfrm>
          <a:custGeom>
            <a:avLst/>
            <a:gdLst/>
            <a:ahLst/>
            <a:cxnLst/>
            <a:rect l="l" t="t" r="r" b="b"/>
            <a:pathLst>
              <a:path w="11866949" h="5236291">
                <a:moveTo>
                  <a:pt x="0" y="0"/>
                </a:moveTo>
                <a:lnTo>
                  <a:pt x="11866949" y="0"/>
                </a:lnTo>
                <a:lnTo>
                  <a:pt x="11866949" y="5236292"/>
                </a:lnTo>
                <a:lnTo>
                  <a:pt x="0" y="523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>
            <a:off x="-314233" y="511861"/>
            <a:ext cx="10650888" cy="132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2"/>
              </a:lnSpc>
              <a:spcBef>
                <a:spcPct val="0"/>
              </a:spcBef>
            </a:pPr>
            <a:r>
              <a:rPr lang="en-US" sz="773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PELTOLAMMI NOW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1960" y="2199836"/>
            <a:ext cx="5635840" cy="432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7"/>
              </a:lnSpc>
              <a:spcBef>
                <a:spcPct val="0"/>
              </a:spcBef>
            </a:pPr>
            <a:r>
              <a:rPr lang="en-US" sz="27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Positives​:</a:t>
            </a:r>
          </a:p>
          <a:p>
            <a:pPr marL="528593" lvl="1" indent="-264296" algn="l">
              <a:lnSpc>
                <a:spcPts val="3427"/>
              </a:lnSpc>
              <a:buFont typeface="Arial"/>
              <a:buChar char="•"/>
            </a:pPr>
            <a:r>
              <a:rPr lang="en-US" sz="24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Green and blue infra​</a:t>
            </a:r>
          </a:p>
          <a:p>
            <a:pPr marL="528593" lvl="1" indent="-264296" algn="l">
              <a:lnSpc>
                <a:spcPts val="3427"/>
              </a:lnSpc>
              <a:buFont typeface="Arial"/>
              <a:buChar char="•"/>
            </a:pPr>
            <a:r>
              <a:rPr lang="en-US" sz="24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Nature</a:t>
            </a:r>
          </a:p>
          <a:p>
            <a:pPr marL="528593" lvl="1" indent="-264296" algn="l">
              <a:lnSpc>
                <a:spcPts val="3427"/>
              </a:lnSpc>
              <a:buFont typeface="Arial"/>
              <a:buChar char="•"/>
            </a:pPr>
            <a:r>
              <a:rPr lang="en-US" sz="24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Affordable housing​</a:t>
            </a:r>
          </a:p>
          <a:p>
            <a:pPr marL="528593" lvl="1" indent="-264296" algn="l">
              <a:lnSpc>
                <a:spcPts val="3427"/>
              </a:lnSpc>
              <a:buFont typeface="Arial"/>
              <a:buChar char="•"/>
            </a:pPr>
            <a:r>
              <a:rPr lang="en-US" sz="24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Potential development of old elementary school area​</a:t>
            </a:r>
          </a:p>
          <a:p>
            <a:pPr marL="528593" lvl="1" indent="-264296" algn="l">
              <a:lnSpc>
                <a:spcPts val="3427"/>
              </a:lnSpc>
              <a:buFont typeface="Arial"/>
              <a:buChar char="•"/>
            </a:pPr>
            <a:r>
              <a:rPr lang="en-US" sz="24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Interesting landscape​( Verticality, Differences in elevation ​)</a:t>
            </a:r>
          </a:p>
          <a:p>
            <a:pPr algn="l">
              <a:lnSpc>
                <a:spcPts val="3427"/>
              </a:lnSpc>
            </a:pPr>
            <a:endParaRPr lang="en-US" sz="2448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427"/>
              </a:lnSpc>
            </a:pPr>
            <a:endParaRPr lang="en-US" sz="2448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4733" y="6002055"/>
            <a:ext cx="6723059" cy="376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1"/>
              </a:lnSpc>
              <a:spcBef>
                <a:spcPct val="0"/>
              </a:spcBef>
            </a:pPr>
            <a:r>
              <a:rPr lang="en-US" sz="26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Opportunities</a:t>
            </a:r>
          </a:p>
          <a:p>
            <a:pPr marL="504542" lvl="1" indent="-252271" algn="l">
              <a:lnSpc>
                <a:spcPts val="3271"/>
              </a:lnSpc>
              <a:spcBef>
                <a:spcPct val="0"/>
              </a:spcBef>
              <a:buFont typeface="Arial"/>
              <a:buChar char="•"/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Lack of services and infrastructure​</a:t>
            </a:r>
          </a:p>
          <a:p>
            <a:pPr marL="504542" lvl="1" indent="-252271" algn="l">
              <a:lnSpc>
                <a:spcPts val="3271"/>
              </a:lnSpc>
              <a:spcBef>
                <a:spcPct val="0"/>
              </a:spcBef>
              <a:buFont typeface="Arial"/>
              <a:buChar char="•"/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Sustainable and safe transport infrastructure​</a:t>
            </a:r>
          </a:p>
          <a:p>
            <a:pPr marL="504542" lvl="1" indent="-252271" algn="l">
              <a:lnSpc>
                <a:spcPts val="3271"/>
              </a:lnSpc>
              <a:spcBef>
                <a:spcPct val="0"/>
              </a:spcBef>
              <a:buFont typeface="Arial"/>
              <a:buChar char="•"/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Low connectivity ​</a:t>
            </a:r>
          </a:p>
          <a:p>
            <a:pPr marL="504542" lvl="1" indent="-252271" algn="l">
              <a:lnSpc>
                <a:spcPts val="3271"/>
              </a:lnSpc>
              <a:spcBef>
                <a:spcPct val="0"/>
              </a:spcBef>
              <a:buFont typeface="Arial"/>
              <a:buChar char="•"/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Car centric​</a:t>
            </a:r>
          </a:p>
          <a:p>
            <a:pPr marL="504542" lvl="1" indent="-252271" algn="l">
              <a:lnSpc>
                <a:spcPts val="3271"/>
              </a:lnSpc>
              <a:spcBef>
                <a:spcPct val="0"/>
              </a:spcBef>
              <a:buFont typeface="Arial"/>
              <a:buChar char="•"/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Low social cohesion​</a:t>
            </a:r>
          </a:p>
          <a:p>
            <a:pPr algn="l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​</a:t>
            </a:r>
          </a:p>
          <a:p>
            <a:pPr algn="l">
              <a:lnSpc>
                <a:spcPts val="3271"/>
              </a:lnSpc>
              <a:spcBef>
                <a:spcPct val="0"/>
              </a:spcBef>
            </a:pPr>
            <a:endParaRPr lang="en-US" sz="233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9457" y="0"/>
            <a:ext cx="6888543" cy="10287000"/>
            <a:chOff x="0" y="0"/>
            <a:chExt cx="181426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4266" cy="2709333"/>
            </a:xfrm>
            <a:custGeom>
              <a:avLst/>
              <a:gdLst/>
              <a:ahLst/>
              <a:cxnLst/>
              <a:rect l="l" t="t" r="r" b="b"/>
              <a:pathLst>
                <a:path w="1814266" h="2709333">
                  <a:moveTo>
                    <a:pt x="0" y="0"/>
                  </a:moveTo>
                  <a:lnTo>
                    <a:pt x="1814266" y="0"/>
                  </a:lnTo>
                  <a:lnTo>
                    <a:pt x="18142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426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68908" y="2698304"/>
            <a:ext cx="4890392" cy="4890392"/>
            <a:chOff x="0" y="0"/>
            <a:chExt cx="6520522" cy="652052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520522" cy="652052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6522" tIns="56522" rIns="56522" bIns="5652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19745" y="2265064"/>
              <a:ext cx="5281033" cy="1990393"/>
            </a:xfrm>
            <a:custGeom>
              <a:avLst/>
              <a:gdLst/>
              <a:ahLst/>
              <a:cxnLst/>
              <a:rect l="l" t="t" r="r" b="b"/>
              <a:pathLst>
                <a:path w="5281033" h="1990393">
                  <a:moveTo>
                    <a:pt x="0" y="0"/>
                  </a:moveTo>
                  <a:lnTo>
                    <a:pt x="5281032" y="0"/>
                  </a:lnTo>
                  <a:lnTo>
                    <a:pt x="5281032" y="1990394"/>
                  </a:lnTo>
                  <a:lnTo>
                    <a:pt x="0" y="1990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1399457" cy="4745023"/>
          </a:xfrm>
          <a:custGeom>
            <a:avLst/>
            <a:gdLst/>
            <a:ahLst/>
            <a:cxnLst/>
            <a:rect l="l" t="t" r="r" b="b"/>
            <a:pathLst>
              <a:path w="11399457" h="4745023">
                <a:moveTo>
                  <a:pt x="0" y="0"/>
                </a:moveTo>
                <a:lnTo>
                  <a:pt x="11399457" y="0"/>
                </a:lnTo>
                <a:lnTo>
                  <a:pt x="11399457" y="4745023"/>
                </a:lnTo>
                <a:lnTo>
                  <a:pt x="0" y="474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18" b="-18618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-133216" y="4593764"/>
            <a:ext cx="11555916" cy="5649750"/>
          </a:xfrm>
          <a:custGeom>
            <a:avLst/>
            <a:gdLst/>
            <a:ahLst/>
            <a:cxnLst/>
            <a:rect l="l" t="t" r="r" b="b"/>
            <a:pathLst>
              <a:path w="11555916" h="5649750">
                <a:moveTo>
                  <a:pt x="0" y="0"/>
                </a:moveTo>
                <a:lnTo>
                  <a:pt x="11555917" y="0"/>
                </a:lnTo>
                <a:lnTo>
                  <a:pt x="11555917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21" b="-8421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11422701" y="1617557"/>
            <a:ext cx="6626108" cy="5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7"/>
              </a:lnSpc>
              <a:spcBef>
                <a:spcPct val="0"/>
              </a:spcBef>
            </a:pPr>
            <a:r>
              <a:rPr lang="en-US" sz="3476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Connected to Nature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77944" y="1226141"/>
            <a:ext cx="6710056" cy="3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29832" y="6738656"/>
            <a:ext cx="5611845" cy="679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7"/>
              </a:lnSpc>
              <a:spcBef>
                <a:spcPct val="0"/>
              </a:spcBef>
            </a:pPr>
            <a:r>
              <a:rPr lang="en-US" sz="396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NATURE ACCESSIBILITY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365" y="2127916"/>
            <a:ext cx="18245270" cy="7394919"/>
          </a:xfrm>
          <a:custGeom>
            <a:avLst/>
            <a:gdLst/>
            <a:ahLst/>
            <a:cxnLst/>
            <a:rect l="l" t="t" r="r" b="b"/>
            <a:pathLst>
              <a:path w="18245270" h="7394919">
                <a:moveTo>
                  <a:pt x="0" y="0"/>
                </a:moveTo>
                <a:lnTo>
                  <a:pt x="18245270" y="0"/>
                </a:lnTo>
                <a:lnTo>
                  <a:pt x="18245270" y="7394919"/>
                </a:lnTo>
                <a:lnTo>
                  <a:pt x="0" y="739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15691" b="-15691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635820" y="3994053"/>
            <a:ext cx="2527013" cy="25270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597" tIns="41597" rIns="41597" bIns="415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152200" y="4689743"/>
            <a:ext cx="1494253" cy="1135632"/>
          </a:xfrm>
          <a:custGeom>
            <a:avLst/>
            <a:gdLst/>
            <a:ahLst/>
            <a:cxnLst/>
            <a:rect l="l" t="t" r="r" b="b"/>
            <a:pathLst>
              <a:path w="1494253" h="1135632">
                <a:moveTo>
                  <a:pt x="0" y="0"/>
                </a:moveTo>
                <a:lnTo>
                  <a:pt x="1494253" y="0"/>
                </a:lnTo>
                <a:lnTo>
                  <a:pt x="1494253" y="1135633"/>
                </a:lnTo>
                <a:lnTo>
                  <a:pt x="0" y="1135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7443054" y="3827465"/>
            <a:ext cx="2599810" cy="2599810"/>
            <a:chOff x="0" y="0"/>
            <a:chExt cx="3466413" cy="346641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466413" cy="3466413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670385" y="730290"/>
              <a:ext cx="2125643" cy="2005834"/>
            </a:xfrm>
            <a:custGeom>
              <a:avLst/>
              <a:gdLst/>
              <a:ahLst/>
              <a:cxnLst/>
              <a:rect l="l" t="t" r="r" b="b"/>
              <a:pathLst>
                <a:path w="2125643" h="2005834">
                  <a:moveTo>
                    <a:pt x="0" y="0"/>
                  </a:moveTo>
                  <a:lnTo>
                    <a:pt x="2125643" y="0"/>
                  </a:lnTo>
                  <a:lnTo>
                    <a:pt x="2125643" y="2005834"/>
                  </a:lnTo>
                  <a:lnTo>
                    <a:pt x="0" y="2005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395803" y="3827465"/>
            <a:ext cx="4713708" cy="3413941"/>
            <a:chOff x="0" y="0"/>
            <a:chExt cx="6284944" cy="4551921"/>
          </a:xfrm>
        </p:grpSpPr>
        <p:grpSp>
          <p:nvGrpSpPr>
            <p:cNvPr id="16" name="Group 16"/>
            <p:cNvGrpSpPr/>
            <p:nvPr/>
          </p:nvGrpSpPr>
          <p:grpSpPr>
            <a:xfrm>
              <a:off x="1409265" y="0"/>
              <a:ext cx="3466413" cy="346641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6522" tIns="56522" rIns="56522" bIns="5652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929881" y="712063"/>
              <a:ext cx="2506058" cy="2085302"/>
            </a:xfrm>
            <a:custGeom>
              <a:avLst/>
              <a:gdLst/>
              <a:ahLst/>
              <a:cxnLst/>
              <a:rect l="l" t="t" r="r" b="b"/>
              <a:pathLst>
                <a:path w="2506058" h="2085302">
                  <a:moveTo>
                    <a:pt x="0" y="0"/>
                  </a:moveTo>
                  <a:lnTo>
                    <a:pt x="2506058" y="0"/>
                  </a:lnTo>
                  <a:lnTo>
                    <a:pt x="2506058" y="2085302"/>
                  </a:lnTo>
                  <a:lnTo>
                    <a:pt x="0" y="208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890770"/>
              <a:ext cx="6284944" cy="661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2"/>
                </a:lnSpc>
                <a:spcBef>
                  <a:spcPct val="0"/>
                </a:spcBef>
              </a:pPr>
              <a:r>
                <a:rPr lang="en-US" sz="2973" b="1">
                  <a:solidFill>
                    <a:srgbClr val="000000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ACTIVE STREETS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005872" y="1427400"/>
            <a:ext cx="13474173" cy="121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8"/>
              </a:lnSpc>
              <a:spcBef>
                <a:spcPct val="0"/>
              </a:spcBef>
            </a:pPr>
            <a:r>
              <a:rPr lang="en-US" sz="707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Community-Driven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04465" y="6723174"/>
            <a:ext cx="3789723" cy="56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  <a:spcBef>
                <a:spcPct val="0"/>
              </a:spcBef>
            </a:pPr>
            <a:r>
              <a:rPr lang="en-US" sz="324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SHARED AMENITIES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77326" y="6678272"/>
            <a:ext cx="4331265" cy="56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 CENTERS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321559" y="659394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1258" y="0"/>
            <a:ext cx="7346742" cy="10287000"/>
            <a:chOff x="0" y="0"/>
            <a:chExt cx="19349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944" cy="2709333"/>
            </a:xfrm>
            <a:custGeom>
              <a:avLst/>
              <a:gdLst/>
              <a:ahLst/>
              <a:cxnLst/>
              <a:rect l="l" t="t" r="r" b="b"/>
              <a:pathLst>
                <a:path w="1934944" h="2709333">
                  <a:moveTo>
                    <a:pt x="0" y="0"/>
                  </a:moveTo>
                  <a:lnTo>
                    <a:pt x="1934944" y="0"/>
                  </a:lnTo>
                  <a:lnTo>
                    <a:pt x="19349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49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39627" y="2541176"/>
            <a:ext cx="4011727" cy="4011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597" tIns="41597" rIns="41597" bIns="415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359400" y="3645611"/>
            <a:ext cx="2372182" cy="1802858"/>
          </a:xfrm>
          <a:custGeom>
            <a:avLst/>
            <a:gdLst/>
            <a:ahLst/>
            <a:cxnLst/>
            <a:rect l="l" t="t" r="r" b="b"/>
            <a:pathLst>
              <a:path w="2372182" h="1802858">
                <a:moveTo>
                  <a:pt x="0" y="0"/>
                </a:moveTo>
                <a:lnTo>
                  <a:pt x="2372182" y="0"/>
                </a:lnTo>
                <a:lnTo>
                  <a:pt x="2372182" y="1802858"/>
                </a:lnTo>
                <a:lnTo>
                  <a:pt x="0" y="1802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0" y="1803463"/>
            <a:ext cx="10941258" cy="6326541"/>
          </a:xfrm>
          <a:custGeom>
            <a:avLst/>
            <a:gdLst/>
            <a:ahLst/>
            <a:cxnLst/>
            <a:rect l="l" t="t" r="r" b="b"/>
            <a:pathLst>
              <a:path w="10941258" h="6326541">
                <a:moveTo>
                  <a:pt x="0" y="0"/>
                </a:moveTo>
                <a:lnTo>
                  <a:pt x="10941258" y="0"/>
                </a:lnTo>
                <a:lnTo>
                  <a:pt x="10941258" y="6326541"/>
                </a:lnTo>
                <a:lnTo>
                  <a:pt x="0" y="632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0" r="-61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11072730" y="1847767"/>
            <a:ext cx="6480923" cy="58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Community-Driven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37328" y="6874831"/>
            <a:ext cx="6016325" cy="89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  <a:spcBef>
                <a:spcPct val="0"/>
              </a:spcBef>
            </a:pPr>
            <a:r>
              <a:rPr lang="en-US" sz="515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SHARED AMENITIES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24572" y="1484395"/>
            <a:ext cx="6563033" cy="31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4"/>
              </a:lnSpc>
              <a:spcBef>
                <a:spcPct val="0"/>
              </a:spcBef>
            </a:pPr>
            <a:r>
              <a:rPr lang="en-US" sz="191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1258" y="0"/>
            <a:ext cx="7346742" cy="10287000"/>
            <a:chOff x="0" y="0"/>
            <a:chExt cx="19349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944" cy="2709333"/>
            </a:xfrm>
            <a:custGeom>
              <a:avLst/>
              <a:gdLst/>
              <a:ahLst/>
              <a:cxnLst/>
              <a:rect l="l" t="t" r="r" b="b"/>
              <a:pathLst>
                <a:path w="1934944" h="2709333">
                  <a:moveTo>
                    <a:pt x="0" y="0"/>
                  </a:moveTo>
                  <a:lnTo>
                    <a:pt x="1934944" y="0"/>
                  </a:lnTo>
                  <a:lnTo>
                    <a:pt x="19349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49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79823" y="3163270"/>
            <a:ext cx="3269611" cy="3269611"/>
            <a:chOff x="0" y="0"/>
            <a:chExt cx="4359481" cy="435948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59481" cy="435948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43100" y="918437"/>
              <a:ext cx="2673282" cy="2522606"/>
            </a:xfrm>
            <a:custGeom>
              <a:avLst/>
              <a:gdLst/>
              <a:ahLst/>
              <a:cxnLst/>
              <a:rect l="l" t="t" r="r" b="b"/>
              <a:pathLst>
                <a:path w="2673282" h="2522606">
                  <a:moveTo>
                    <a:pt x="0" y="0"/>
                  </a:moveTo>
                  <a:lnTo>
                    <a:pt x="2673282" y="0"/>
                  </a:lnTo>
                  <a:lnTo>
                    <a:pt x="2673282" y="2522607"/>
                  </a:lnTo>
                  <a:lnTo>
                    <a:pt x="0" y="2522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421049"/>
            <a:ext cx="10941258" cy="6250193"/>
          </a:xfrm>
          <a:custGeom>
            <a:avLst/>
            <a:gdLst/>
            <a:ahLst/>
            <a:cxnLst/>
            <a:rect l="l" t="t" r="r" b="b"/>
            <a:pathLst>
              <a:path w="10941258" h="6250193">
                <a:moveTo>
                  <a:pt x="0" y="0"/>
                </a:moveTo>
                <a:lnTo>
                  <a:pt x="10941258" y="0"/>
                </a:lnTo>
                <a:lnTo>
                  <a:pt x="10941258" y="6250193"/>
                </a:lnTo>
                <a:lnTo>
                  <a:pt x="0" y="6250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TextBox 11"/>
          <p:cNvSpPr txBox="1"/>
          <p:nvPr/>
        </p:nvSpPr>
        <p:spPr>
          <a:xfrm>
            <a:off x="11374167" y="1940456"/>
            <a:ext cx="6480923" cy="58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Community-Driven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74167" y="1484395"/>
            <a:ext cx="6563033" cy="31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4"/>
              </a:lnSpc>
              <a:spcBef>
                <a:spcPct val="0"/>
              </a:spcBef>
            </a:pPr>
            <a:r>
              <a:rPr lang="en-US" sz="191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91054" y="6746672"/>
            <a:ext cx="5447149" cy="71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6"/>
              </a:lnSpc>
              <a:spcBef>
                <a:spcPct val="0"/>
              </a:spcBef>
            </a:pPr>
            <a:r>
              <a:rPr lang="en-US" sz="409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 CENTERS</a:t>
            </a:r>
          </a:p>
        </p:txBody>
      </p:sp>
      <p:sp>
        <p:nvSpPr>
          <p:cNvPr id="14" name="Freeform 14"/>
          <p:cNvSpPr/>
          <p:nvPr/>
        </p:nvSpPr>
        <p:spPr>
          <a:xfrm>
            <a:off x="-133216" y="4829144"/>
            <a:ext cx="11074473" cy="5414370"/>
          </a:xfrm>
          <a:custGeom>
            <a:avLst/>
            <a:gdLst/>
            <a:ahLst/>
            <a:cxnLst/>
            <a:rect l="l" t="t" r="r" b="b"/>
            <a:pathLst>
              <a:path w="11074473" h="5414370">
                <a:moveTo>
                  <a:pt x="0" y="0"/>
                </a:moveTo>
                <a:lnTo>
                  <a:pt x="11074474" y="0"/>
                </a:lnTo>
                <a:lnTo>
                  <a:pt x="11074474" y="5414370"/>
                </a:lnTo>
                <a:lnTo>
                  <a:pt x="0" y="5414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21" b="-8421"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1258" y="0"/>
            <a:ext cx="7346742" cy="10287000"/>
            <a:chOff x="0" y="0"/>
            <a:chExt cx="19349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944" cy="2709333"/>
            </a:xfrm>
            <a:custGeom>
              <a:avLst/>
              <a:gdLst/>
              <a:ahLst/>
              <a:cxnLst/>
              <a:rect l="l" t="t" r="r" b="b"/>
              <a:pathLst>
                <a:path w="1934944" h="2709333">
                  <a:moveTo>
                    <a:pt x="0" y="0"/>
                  </a:moveTo>
                  <a:lnTo>
                    <a:pt x="1934944" y="0"/>
                  </a:lnTo>
                  <a:lnTo>
                    <a:pt x="19349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49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95803" y="3026660"/>
            <a:ext cx="6459288" cy="4678191"/>
            <a:chOff x="0" y="0"/>
            <a:chExt cx="8612384" cy="6237589"/>
          </a:xfrm>
        </p:grpSpPr>
        <p:grpSp>
          <p:nvGrpSpPr>
            <p:cNvPr id="6" name="Group 6"/>
            <p:cNvGrpSpPr/>
            <p:nvPr/>
          </p:nvGrpSpPr>
          <p:grpSpPr>
            <a:xfrm>
              <a:off x="1931144" y="0"/>
              <a:ext cx="4750095" cy="475009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6522" tIns="56522" rIns="56522" bIns="5652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644555" y="975754"/>
              <a:ext cx="3434101" cy="2857531"/>
            </a:xfrm>
            <a:custGeom>
              <a:avLst/>
              <a:gdLst/>
              <a:ahLst/>
              <a:cxnLst/>
              <a:rect l="l" t="t" r="r" b="b"/>
              <a:pathLst>
                <a:path w="3434101" h="2857531">
                  <a:moveTo>
                    <a:pt x="0" y="0"/>
                  </a:moveTo>
                  <a:lnTo>
                    <a:pt x="3434101" y="0"/>
                  </a:lnTo>
                  <a:lnTo>
                    <a:pt x="3434101" y="2857530"/>
                  </a:lnTo>
                  <a:lnTo>
                    <a:pt x="0" y="2857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324188"/>
              <a:ext cx="8612384" cy="91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03"/>
                </a:lnSpc>
                <a:spcBef>
                  <a:spcPct val="0"/>
                </a:spcBef>
              </a:pPr>
              <a:r>
                <a:rPr lang="en-US" sz="4074" b="1">
                  <a:solidFill>
                    <a:srgbClr val="000000"/>
                  </a:solidFill>
                  <a:latin typeface="Zen Maru Gothic Bold"/>
                  <a:ea typeface="Zen Maru Gothic Bold"/>
                  <a:cs typeface="Zen Maru Gothic Bold"/>
                  <a:sym typeface="Zen Maru Gothic Bold"/>
                </a:rPr>
                <a:t>ACTIVE STREETS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10941258" cy="6250193"/>
          </a:xfrm>
          <a:custGeom>
            <a:avLst/>
            <a:gdLst/>
            <a:ahLst/>
            <a:cxnLst/>
            <a:rect l="l" t="t" r="r" b="b"/>
            <a:pathLst>
              <a:path w="10941258" h="6250193">
                <a:moveTo>
                  <a:pt x="0" y="0"/>
                </a:moveTo>
                <a:lnTo>
                  <a:pt x="10941258" y="0"/>
                </a:lnTo>
                <a:lnTo>
                  <a:pt x="10941258" y="6250193"/>
                </a:lnTo>
                <a:lnTo>
                  <a:pt x="0" y="6250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0" y="6250193"/>
            <a:ext cx="5355631" cy="4036807"/>
          </a:xfrm>
          <a:custGeom>
            <a:avLst/>
            <a:gdLst/>
            <a:ahLst/>
            <a:cxnLst/>
            <a:rect l="l" t="t" r="r" b="b"/>
            <a:pathLst>
              <a:path w="5355631" h="4036807">
                <a:moveTo>
                  <a:pt x="0" y="0"/>
                </a:moveTo>
                <a:lnTo>
                  <a:pt x="5355631" y="0"/>
                </a:lnTo>
                <a:lnTo>
                  <a:pt x="5355631" y="4036807"/>
                </a:lnTo>
                <a:lnTo>
                  <a:pt x="0" y="4036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Freeform 13"/>
          <p:cNvSpPr/>
          <p:nvPr/>
        </p:nvSpPr>
        <p:spPr>
          <a:xfrm>
            <a:off x="5355631" y="6250193"/>
            <a:ext cx="5585627" cy="4203184"/>
          </a:xfrm>
          <a:custGeom>
            <a:avLst/>
            <a:gdLst/>
            <a:ahLst/>
            <a:cxnLst/>
            <a:rect l="l" t="t" r="r" b="b"/>
            <a:pathLst>
              <a:path w="5585627" h="4203184">
                <a:moveTo>
                  <a:pt x="0" y="0"/>
                </a:moveTo>
                <a:lnTo>
                  <a:pt x="5585627" y="0"/>
                </a:lnTo>
                <a:lnTo>
                  <a:pt x="5585627" y="4203185"/>
                </a:lnTo>
                <a:lnTo>
                  <a:pt x="0" y="4203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4" name="TextBox 14"/>
          <p:cNvSpPr txBox="1"/>
          <p:nvPr/>
        </p:nvSpPr>
        <p:spPr>
          <a:xfrm>
            <a:off x="11374167" y="1940456"/>
            <a:ext cx="6480923" cy="58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Community-Driven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74167" y="1484395"/>
            <a:ext cx="6563033" cy="31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4"/>
              </a:lnSpc>
              <a:spcBef>
                <a:spcPct val="0"/>
              </a:spcBef>
            </a:pPr>
            <a:r>
              <a:rPr lang="en-US" sz="191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ATTRACTIVE, AND REGENRATIVE URBAN CENTERS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1903683" y="9579506"/>
            <a:ext cx="6480923" cy="58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CURRENT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20767" y="9579506"/>
            <a:ext cx="6480923" cy="58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VISION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21559" y="4774850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 b="1" u="sng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9451" y="2383143"/>
            <a:ext cx="14929098" cy="178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6"/>
              </a:lnSpc>
              <a:spcBef>
                <a:spcPct val="0"/>
              </a:spcBef>
            </a:pPr>
            <a:r>
              <a:rPr lang="en-US" sz="10397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HOW DO WE ENVISION?</a:t>
            </a:r>
          </a:p>
        </p:txBody>
      </p:sp>
      <p:sp>
        <p:nvSpPr>
          <p:cNvPr id="7" name="Freeform 7"/>
          <p:cNvSpPr/>
          <p:nvPr/>
        </p:nvSpPr>
        <p:spPr>
          <a:xfrm>
            <a:off x="1998672" y="733043"/>
            <a:ext cx="13778445" cy="8216964"/>
          </a:xfrm>
          <a:custGeom>
            <a:avLst/>
            <a:gdLst/>
            <a:ahLst/>
            <a:cxnLst/>
            <a:rect l="l" t="t" r="r" b="b"/>
            <a:pathLst>
              <a:path w="13778445" h="8216964">
                <a:moveTo>
                  <a:pt x="0" y="0"/>
                </a:moveTo>
                <a:lnTo>
                  <a:pt x="13778445" y="0"/>
                </a:lnTo>
                <a:lnTo>
                  <a:pt x="13778445" y="8216964"/>
                </a:lnTo>
                <a:lnTo>
                  <a:pt x="0" y="821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03125" y="2134642"/>
            <a:ext cx="2157236" cy="215723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39589" y="2087027"/>
            <a:ext cx="2182780" cy="2182780"/>
            <a:chOff x="0" y="0"/>
            <a:chExt cx="2910374" cy="291037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910374" cy="291037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597" tIns="41597" rIns="41597" bIns="4159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262559" y="528289"/>
              <a:ext cx="347050" cy="795535"/>
            </a:xfrm>
            <a:custGeom>
              <a:avLst/>
              <a:gdLst/>
              <a:ahLst/>
              <a:cxnLst/>
              <a:rect l="l" t="t" r="r" b="b"/>
              <a:pathLst>
                <a:path w="347050" h="795535">
                  <a:moveTo>
                    <a:pt x="0" y="0"/>
                  </a:moveTo>
                  <a:lnTo>
                    <a:pt x="347050" y="0"/>
                  </a:lnTo>
                  <a:lnTo>
                    <a:pt x="347050" y="795535"/>
                  </a:lnTo>
                  <a:lnTo>
                    <a:pt x="0" y="795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3011" y="528289"/>
              <a:ext cx="1224351" cy="1853795"/>
            </a:xfrm>
            <a:custGeom>
              <a:avLst/>
              <a:gdLst/>
              <a:ahLst/>
              <a:cxnLst/>
              <a:rect l="l" t="t" r="r" b="b"/>
              <a:pathLst>
                <a:path w="1224351" h="1853795">
                  <a:moveTo>
                    <a:pt x="0" y="0"/>
                  </a:moveTo>
                  <a:lnTo>
                    <a:pt x="1224351" y="0"/>
                  </a:lnTo>
                  <a:lnTo>
                    <a:pt x="1224351" y="1853795"/>
                  </a:lnTo>
                  <a:lnTo>
                    <a:pt x="0" y="1853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64739" y="2087027"/>
            <a:ext cx="2157236" cy="2157236"/>
            <a:chOff x="0" y="0"/>
            <a:chExt cx="2876314" cy="287631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876314" cy="287631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770" tIns="43770" rIns="43770" bIns="4377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396518" y="617930"/>
              <a:ext cx="2083279" cy="1676147"/>
            </a:xfrm>
            <a:custGeom>
              <a:avLst/>
              <a:gdLst/>
              <a:ahLst/>
              <a:cxnLst/>
              <a:rect l="l" t="t" r="r" b="b"/>
              <a:pathLst>
                <a:path w="2083279" h="1676147">
                  <a:moveTo>
                    <a:pt x="0" y="0"/>
                  </a:moveTo>
                  <a:lnTo>
                    <a:pt x="2083279" y="0"/>
                  </a:lnTo>
                  <a:lnTo>
                    <a:pt x="2083279" y="1676146"/>
                  </a:lnTo>
                  <a:lnTo>
                    <a:pt x="0" y="167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230645" y="2361845"/>
            <a:ext cx="1102195" cy="1702829"/>
          </a:xfrm>
          <a:custGeom>
            <a:avLst/>
            <a:gdLst/>
            <a:ahLst/>
            <a:cxnLst/>
            <a:rect l="l" t="t" r="r" b="b"/>
            <a:pathLst>
              <a:path w="1102195" h="1702829">
                <a:moveTo>
                  <a:pt x="0" y="0"/>
                </a:moveTo>
                <a:lnTo>
                  <a:pt x="1102195" y="0"/>
                </a:lnTo>
                <a:lnTo>
                  <a:pt x="1102195" y="1702829"/>
                </a:lnTo>
                <a:lnTo>
                  <a:pt x="0" y="17028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20" name="Group 20"/>
          <p:cNvGrpSpPr/>
          <p:nvPr/>
        </p:nvGrpSpPr>
        <p:grpSpPr>
          <a:xfrm>
            <a:off x="6131482" y="5497469"/>
            <a:ext cx="2157236" cy="2157236"/>
            <a:chOff x="0" y="0"/>
            <a:chExt cx="2876314" cy="287631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876314" cy="287631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996667" y="492964"/>
              <a:ext cx="882981" cy="1485136"/>
            </a:xfrm>
            <a:custGeom>
              <a:avLst/>
              <a:gdLst/>
              <a:ahLst/>
              <a:cxnLst/>
              <a:rect l="l" t="t" r="r" b="b"/>
              <a:pathLst>
                <a:path w="882981" h="1485136">
                  <a:moveTo>
                    <a:pt x="0" y="0"/>
                  </a:moveTo>
                  <a:lnTo>
                    <a:pt x="882981" y="0"/>
                  </a:lnTo>
                  <a:lnTo>
                    <a:pt x="882981" y="1485136"/>
                  </a:lnTo>
                  <a:lnTo>
                    <a:pt x="0" y="1485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445544" y="2129853"/>
              <a:ext cx="837431" cy="5724"/>
            </a:xfrm>
            <a:prstGeom prst="line">
              <a:avLst/>
            </a:prstGeom>
            <a:ln w="4936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477880" y="2133670"/>
              <a:ext cx="772229" cy="1908"/>
            </a:xfrm>
            <a:prstGeom prst="line">
              <a:avLst/>
            </a:prstGeom>
            <a:ln w="4936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82965" y="572056"/>
              <a:ext cx="450546" cy="1303458"/>
            </a:xfrm>
            <a:custGeom>
              <a:avLst/>
              <a:gdLst/>
              <a:ahLst/>
              <a:cxnLst/>
              <a:rect l="l" t="t" r="r" b="b"/>
              <a:pathLst>
                <a:path w="450546" h="1303458">
                  <a:moveTo>
                    <a:pt x="0" y="0"/>
                  </a:moveTo>
                  <a:lnTo>
                    <a:pt x="450546" y="0"/>
                  </a:lnTo>
                  <a:lnTo>
                    <a:pt x="450546" y="1303458"/>
                  </a:lnTo>
                  <a:lnTo>
                    <a:pt x="0" y="1303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61780" t="-6067" b="-30936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250108" y="608058"/>
              <a:ext cx="301240" cy="1370042"/>
            </a:xfrm>
            <a:custGeom>
              <a:avLst/>
              <a:gdLst/>
              <a:ahLst/>
              <a:cxnLst/>
              <a:rect l="l" t="t" r="r" b="b"/>
              <a:pathLst>
                <a:path w="301240" h="1370042">
                  <a:moveTo>
                    <a:pt x="0" y="0"/>
                  </a:moveTo>
                  <a:lnTo>
                    <a:pt x="301240" y="0"/>
                  </a:lnTo>
                  <a:lnTo>
                    <a:pt x="301240" y="1370042"/>
                  </a:lnTo>
                  <a:lnTo>
                    <a:pt x="0" y="1370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293970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899772" y="5497469"/>
            <a:ext cx="2157236" cy="215723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454747" y="5818079"/>
            <a:ext cx="1047286" cy="1585700"/>
          </a:xfrm>
          <a:custGeom>
            <a:avLst/>
            <a:gdLst/>
            <a:ahLst/>
            <a:cxnLst/>
            <a:rect l="l" t="t" r="r" b="b"/>
            <a:pathLst>
              <a:path w="1047286" h="1585700">
                <a:moveTo>
                  <a:pt x="0" y="0"/>
                </a:moveTo>
                <a:lnTo>
                  <a:pt x="1047286" y="0"/>
                </a:lnTo>
                <a:lnTo>
                  <a:pt x="1047286" y="1585700"/>
                </a:lnTo>
                <a:lnTo>
                  <a:pt x="0" y="158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3" name="Freeform 33"/>
          <p:cNvSpPr/>
          <p:nvPr/>
        </p:nvSpPr>
        <p:spPr>
          <a:xfrm>
            <a:off x="11502033" y="5497469"/>
            <a:ext cx="1190167" cy="1173891"/>
          </a:xfrm>
          <a:custGeom>
            <a:avLst/>
            <a:gdLst/>
            <a:ahLst/>
            <a:cxnLst/>
            <a:rect l="l" t="t" r="r" b="b"/>
            <a:pathLst>
              <a:path w="1190167" h="1173891">
                <a:moveTo>
                  <a:pt x="0" y="0"/>
                </a:moveTo>
                <a:lnTo>
                  <a:pt x="1190167" y="0"/>
                </a:lnTo>
                <a:lnTo>
                  <a:pt x="1190167" y="1173891"/>
                </a:lnTo>
                <a:lnTo>
                  <a:pt x="0" y="11738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4" name="TextBox 34"/>
          <p:cNvSpPr txBox="1"/>
          <p:nvPr/>
        </p:nvSpPr>
        <p:spPr>
          <a:xfrm>
            <a:off x="11759493" y="4493005"/>
            <a:ext cx="2100867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ECO-CORRIDORS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80495" y="4542999"/>
            <a:ext cx="3300968" cy="28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2"/>
              </a:lnSpc>
              <a:spcBef>
                <a:spcPct val="0"/>
              </a:spcBef>
            </a:pPr>
            <a:r>
              <a:rPr lang="en-US" sz="164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ELECTRIFICATION OF VEHICLES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210100" y="4531149"/>
            <a:ext cx="3930268" cy="32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1925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AFFORDABLE PUBLIC TRANSPORT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43897" y="660050"/>
            <a:ext cx="13644882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760871" y="7900221"/>
            <a:ext cx="2898459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SEAMLESS TRANSPORT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542831" y="7865379"/>
            <a:ext cx="2871119" cy="3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RAILWAYS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0440" y="-182068"/>
            <a:ext cx="6937560" cy="10469068"/>
            <a:chOff x="0" y="0"/>
            <a:chExt cx="1827176" cy="2757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176" cy="2757285"/>
            </a:xfrm>
            <a:custGeom>
              <a:avLst/>
              <a:gdLst/>
              <a:ahLst/>
              <a:cxnLst/>
              <a:rect l="l" t="t" r="r" b="b"/>
              <a:pathLst>
                <a:path w="1827176" h="2757285">
                  <a:moveTo>
                    <a:pt x="0" y="0"/>
                  </a:moveTo>
                  <a:lnTo>
                    <a:pt x="1827176" y="0"/>
                  </a:lnTo>
                  <a:lnTo>
                    <a:pt x="1827176" y="2757285"/>
                  </a:lnTo>
                  <a:lnTo>
                    <a:pt x="0" y="2757285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7176" cy="2795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31134" y="2426898"/>
            <a:ext cx="4176173" cy="4176173"/>
            <a:chOff x="0" y="0"/>
            <a:chExt cx="5568230" cy="556823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68230" cy="556823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597" tIns="41597" rIns="41597" bIns="4159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415572" y="1010742"/>
              <a:ext cx="663989" cy="1522045"/>
            </a:xfrm>
            <a:custGeom>
              <a:avLst/>
              <a:gdLst/>
              <a:ahLst/>
              <a:cxnLst/>
              <a:rect l="l" t="t" r="r" b="b"/>
              <a:pathLst>
                <a:path w="663989" h="1522045">
                  <a:moveTo>
                    <a:pt x="0" y="0"/>
                  </a:moveTo>
                  <a:lnTo>
                    <a:pt x="663989" y="0"/>
                  </a:lnTo>
                  <a:lnTo>
                    <a:pt x="663989" y="1522045"/>
                  </a:lnTo>
                  <a:lnTo>
                    <a:pt x="0" y="152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12879" y="1010742"/>
              <a:ext cx="2342473" cy="3546746"/>
            </a:xfrm>
            <a:custGeom>
              <a:avLst/>
              <a:gdLst/>
              <a:ahLst/>
              <a:cxnLst/>
              <a:rect l="l" t="t" r="r" b="b"/>
              <a:pathLst>
                <a:path w="2342473" h="3546746">
                  <a:moveTo>
                    <a:pt x="0" y="0"/>
                  </a:moveTo>
                  <a:lnTo>
                    <a:pt x="2342472" y="0"/>
                  </a:lnTo>
                  <a:lnTo>
                    <a:pt x="2342472" y="3546746"/>
                  </a:lnTo>
                  <a:lnTo>
                    <a:pt x="0" y="3546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1788589"/>
            <a:ext cx="11350440" cy="6483939"/>
          </a:xfrm>
          <a:custGeom>
            <a:avLst/>
            <a:gdLst/>
            <a:ahLst/>
            <a:cxnLst/>
            <a:rect l="l" t="t" r="r" b="b"/>
            <a:pathLst>
              <a:path w="11350440" h="6483939">
                <a:moveTo>
                  <a:pt x="0" y="0"/>
                </a:moveTo>
                <a:lnTo>
                  <a:pt x="11350440" y="0"/>
                </a:lnTo>
                <a:lnTo>
                  <a:pt x="11350440" y="6483939"/>
                </a:lnTo>
                <a:lnTo>
                  <a:pt x="0" y="6483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TextBox 12"/>
          <p:cNvSpPr txBox="1"/>
          <p:nvPr/>
        </p:nvSpPr>
        <p:spPr>
          <a:xfrm>
            <a:off x="11661456" y="7141494"/>
            <a:ext cx="6315529" cy="53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4"/>
              </a:lnSpc>
              <a:spcBef>
                <a:spcPct val="0"/>
              </a:spcBef>
            </a:pPr>
            <a:r>
              <a:rPr lang="en-US" sz="3146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ELECTRIFICATION OF VEHICLES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7370" y="1441757"/>
            <a:ext cx="7623700" cy="38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0440" y="-182068"/>
            <a:ext cx="6937560" cy="10469068"/>
            <a:chOff x="0" y="0"/>
            <a:chExt cx="1827176" cy="2757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176" cy="2757285"/>
            </a:xfrm>
            <a:custGeom>
              <a:avLst/>
              <a:gdLst/>
              <a:ahLst/>
              <a:cxnLst/>
              <a:rect l="l" t="t" r="r" b="b"/>
              <a:pathLst>
                <a:path w="1827176" h="2757285">
                  <a:moveTo>
                    <a:pt x="0" y="0"/>
                  </a:moveTo>
                  <a:lnTo>
                    <a:pt x="1827176" y="0"/>
                  </a:lnTo>
                  <a:lnTo>
                    <a:pt x="1827176" y="2757285"/>
                  </a:lnTo>
                  <a:lnTo>
                    <a:pt x="0" y="2757285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7176" cy="2795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07370" y="1441757"/>
            <a:ext cx="7623700" cy="38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875572" y="2904700"/>
            <a:ext cx="3887296" cy="388729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26154" y="3314116"/>
            <a:ext cx="1986133" cy="3068464"/>
          </a:xfrm>
          <a:custGeom>
            <a:avLst/>
            <a:gdLst/>
            <a:ahLst/>
            <a:cxnLst/>
            <a:rect l="l" t="t" r="r" b="b"/>
            <a:pathLst>
              <a:path w="1986133" h="3068464">
                <a:moveTo>
                  <a:pt x="0" y="0"/>
                </a:moveTo>
                <a:lnTo>
                  <a:pt x="1986133" y="0"/>
                </a:lnTo>
                <a:lnTo>
                  <a:pt x="1986133" y="3068463"/>
                </a:lnTo>
                <a:lnTo>
                  <a:pt x="0" y="3068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12977147" y="7164043"/>
            <a:ext cx="3785721" cy="63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2"/>
              </a:lnSpc>
              <a:spcBef>
                <a:spcPct val="0"/>
              </a:spcBef>
            </a:pPr>
            <a:r>
              <a:rPr lang="en-US" sz="369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ECO-CORRIDORS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1901530"/>
            <a:ext cx="11350440" cy="6483939"/>
          </a:xfrm>
          <a:custGeom>
            <a:avLst/>
            <a:gdLst/>
            <a:ahLst/>
            <a:cxnLst/>
            <a:rect l="l" t="t" r="r" b="b"/>
            <a:pathLst>
              <a:path w="11350440" h="6483939">
                <a:moveTo>
                  <a:pt x="0" y="0"/>
                </a:moveTo>
                <a:lnTo>
                  <a:pt x="11350440" y="0"/>
                </a:lnTo>
                <a:lnTo>
                  <a:pt x="11350440" y="6483940"/>
                </a:lnTo>
                <a:lnTo>
                  <a:pt x="0" y="64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32682" y="-182068"/>
            <a:ext cx="5620451" cy="10469068"/>
            <a:chOff x="0" y="0"/>
            <a:chExt cx="1827176" cy="3403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176" cy="3403434"/>
            </a:xfrm>
            <a:custGeom>
              <a:avLst/>
              <a:gdLst/>
              <a:ahLst/>
              <a:cxnLst/>
              <a:rect l="l" t="t" r="r" b="b"/>
              <a:pathLst>
                <a:path w="1827176" h="3403434">
                  <a:moveTo>
                    <a:pt x="0" y="0"/>
                  </a:moveTo>
                  <a:lnTo>
                    <a:pt x="1827176" y="0"/>
                  </a:lnTo>
                  <a:lnTo>
                    <a:pt x="1827176" y="3403434"/>
                  </a:lnTo>
                  <a:lnTo>
                    <a:pt x="0" y="3403434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7176" cy="344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38958" y="3370662"/>
            <a:ext cx="2607899" cy="26078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8B55"/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909871" y="3758250"/>
            <a:ext cx="1266073" cy="1916965"/>
          </a:xfrm>
          <a:custGeom>
            <a:avLst/>
            <a:gdLst/>
            <a:ahLst/>
            <a:cxnLst/>
            <a:rect l="l" t="t" r="r" b="b"/>
            <a:pathLst>
              <a:path w="1266073" h="1916965">
                <a:moveTo>
                  <a:pt x="0" y="0"/>
                </a:moveTo>
                <a:lnTo>
                  <a:pt x="1266072" y="0"/>
                </a:lnTo>
                <a:lnTo>
                  <a:pt x="1266072" y="1916966"/>
                </a:lnTo>
                <a:lnTo>
                  <a:pt x="0" y="1916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9" name="Freeform 9"/>
          <p:cNvSpPr/>
          <p:nvPr/>
        </p:nvSpPr>
        <p:spPr>
          <a:xfrm>
            <a:off x="15624584" y="3240045"/>
            <a:ext cx="1438802" cy="1419126"/>
          </a:xfrm>
          <a:custGeom>
            <a:avLst/>
            <a:gdLst/>
            <a:ahLst/>
            <a:cxnLst/>
            <a:rect l="l" t="t" r="r" b="b"/>
            <a:pathLst>
              <a:path w="1438802" h="1419126">
                <a:moveTo>
                  <a:pt x="0" y="0"/>
                </a:moveTo>
                <a:lnTo>
                  <a:pt x="1438802" y="0"/>
                </a:lnTo>
                <a:lnTo>
                  <a:pt x="1438802" y="1419126"/>
                </a:lnTo>
                <a:lnTo>
                  <a:pt x="0" y="1419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2624748" cy="10287000"/>
          </a:xfrm>
          <a:custGeom>
            <a:avLst/>
            <a:gdLst/>
            <a:ahLst/>
            <a:cxnLst/>
            <a:rect l="l" t="t" r="r" b="b"/>
            <a:pathLst>
              <a:path w="12624748" h="10287000">
                <a:moveTo>
                  <a:pt x="0" y="0"/>
                </a:moveTo>
                <a:lnTo>
                  <a:pt x="12624748" y="0"/>
                </a:lnTo>
                <a:lnTo>
                  <a:pt x="126247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319" r="-21319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 flipH="1">
            <a:off x="3242686" y="4359159"/>
            <a:ext cx="1622250" cy="2219596"/>
          </a:xfrm>
          <a:custGeom>
            <a:avLst/>
            <a:gdLst/>
            <a:ahLst/>
            <a:cxnLst/>
            <a:rect l="l" t="t" r="r" b="b"/>
            <a:pathLst>
              <a:path w="1622250" h="2219596">
                <a:moveTo>
                  <a:pt x="1622251" y="0"/>
                </a:moveTo>
                <a:lnTo>
                  <a:pt x="0" y="0"/>
                </a:lnTo>
                <a:lnTo>
                  <a:pt x="0" y="2219596"/>
                </a:lnTo>
                <a:lnTo>
                  <a:pt x="1622251" y="2219596"/>
                </a:lnTo>
                <a:lnTo>
                  <a:pt x="1622251" y="0"/>
                </a:lnTo>
                <a:close/>
              </a:path>
            </a:pathLst>
          </a:custGeom>
          <a:blipFill>
            <a:blip r:embed="rId7"/>
            <a:stretch>
              <a:fillRect r="-11680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3980255" y="1756043"/>
            <a:ext cx="3065768" cy="2603116"/>
          </a:xfrm>
          <a:custGeom>
            <a:avLst/>
            <a:gdLst/>
            <a:ahLst/>
            <a:cxnLst/>
            <a:rect l="l" t="t" r="r" b="b"/>
            <a:pathLst>
              <a:path w="3065768" h="2603116">
                <a:moveTo>
                  <a:pt x="0" y="0"/>
                </a:moveTo>
                <a:lnTo>
                  <a:pt x="3065768" y="0"/>
                </a:lnTo>
                <a:lnTo>
                  <a:pt x="3065768" y="2603116"/>
                </a:lnTo>
                <a:lnTo>
                  <a:pt x="0" y="260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TextBox 13"/>
          <p:cNvSpPr txBox="1"/>
          <p:nvPr/>
        </p:nvSpPr>
        <p:spPr>
          <a:xfrm>
            <a:off x="12454744" y="1955794"/>
            <a:ext cx="6176326" cy="31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7"/>
              </a:lnSpc>
              <a:spcBef>
                <a:spcPct val="0"/>
              </a:spcBef>
            </a:pPr>
            <a:r>
              <a:rPr lang="en-US" sz="179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07448" y="6243196"/>
            <a:ext cx="3470918" cy="42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2478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RAILWAYS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34768" y="2605489"/>
            <a:ext cx="215674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16161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future is nice!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6664" y="2571776"/>
            <a:ext cx="12713709" cy="5848306"/>
          </a:xfrm>
          <a:custGeom>
            <a:avLst/>
            <a:gdLst/>
            <a:ahLst/>
            <a:cxnLst/>
            <a:rect l="l" t="t" r="r" b="b"/>
            <a:pathLst>
              <a:path w="12713709" h="5848306">
                <a:moveTo>
                  <a:pt x="0" y="0"/>
                </a:moveTo>
                <a:lnTo>
                  <a:pt x="12713709" y="0"/>
                </a:lnTo>
                <a:lnTo>
                  <a:pt x="12713709" y="5848306"/>
                </a:lnTo>
                <a:lnTo>
                  <a:pt x="0" y="5848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>
            <a:off x="-345706" y="626781"/>
            <a:ext cx="8263242" cy="109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  <a:spcBef>
                <a:spcPct val="0"/>
              </a:spcBef>
            </a:pPr>
            <a:r>
              <a:rPr lang="en-US" sz="6424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LAKALAIVA NOW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5656" y="2524151"/>
            <a:ext cx="4941008" cy="301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2"/>
              </a:lnSpc>
            </a:pPr>
            <a:r>
              <a:rPr lang="en-US" sz="231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Opportunities</a:t>
            </a:r>
          </a:p>
          <a:p>
            <a:pPr marL="452251" lvl="1" indent="-226126" algn="l">
              <a:lnSpc>
                <a:spcPts val="2932"/>
              </a:lnSpc>
              <a:buFont typeface="Arial"/>
              <a:buChar char="•"/>
            </a:pPr>
            <a:r>
              <a:rPr lang="en-US" sz="20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Brownfield (grayfield)​ Large concrete and asphalt surfaces​ </a:t>
            </a:r>
          </a:p>
          <a:p>
            <a:pPr marL="452251" lvl="1" indent="-226126" algn="l">
              <a:lnSpc>
                <a:spcPts val="2932"/>
              </a:lnSpc>
              <a:buFont typeface="Arial"/>
              <a:buChar char="•"/>
            </a:pPr>
            <a:r>
              <a:rPr lang="en-US" sz="20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Heat island ​ </a:t>
            </a:r>
          </a:p>
          <a:p>
            <a:pPr marL="452251" lvl="1" indent="-226126" algn="l">
              <a:lnSpc>
                <a:spcPts val="2932"/>
              </a:lnSpc>
              <a:buFont typeface="Arial"/>
              <a:buChar char="•"/>
            </a:pPr>
            <a:r>
              <a:rPr lang="en-US" sz="20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Non-permeable surfaces</a:t>
            </a:r>
          </a:p>
          <a:p>
            <a:pPr marL="452251" lvl="1" indent="-226126" algn="l">
              <a:lnSpc>
                <a:spcPts val="2932"/>
              </a:lnSpc>
              <a:buFont typeface="Arial"/>
              <a:buChar char="•"/>
            </a:pPr>
            <a:r>
              <a:rPr lang="en-US" sz="20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Easy to develop​ </a:t>
            </a:r>
          </a:p>
          <a:p>
            <a:pPr marL="452251" lvl="1" indent="-226126" algn="l">
              <a:lnSpc>
                <a:spcPts val="2932"/>
              </a:lnSpc>
              <a:buFont typeface="Arial"/>
              <a:buChar char="•"/>
            </a:pPr>
            <a:r>
              <a:rPr lang="en-US" sz="20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Can’t be much worse​</a:t>
            </a:r>
          </a:p>
          <a:p>
            <a:pPr algn="l">
              <a:lnSpc>
                <a:spcPts val="2932"/>
              </a:lnSpc>
              <a:spcBef>
                <a:spcPct val="0"/>
              </a:spcBef>
            </a:pPr>
            <a:endParaRPr lang="en-US" sz="209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45077" y="2566065"/>
            <a:ext cx="7814223" cy="167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469"/>
              </a:lnSpc>
              <a:spcBef>
                <a:spcPct val="0"/>
              </a:spcBef>
            </a:pPr>
            <a:r>
              <a:rPr lang="en-US" sz="319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​</a:t>
            </a:r>
          </a:p>
          <a:p>
            <a:pPr algn="l">
              <a:lnSpc>
                <a:spcPts val="4469"/>
              </a:lnSpc>
              <a:spcBef>
                <a:spcPct val="0"/>
              </a:spcBef>
            </a:pPr>
            <a:endParaRPr lang="en-US" sz="3192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0440" y="-182068"/>
            <a:ext cx="6937560" cy="10469068"/>
            <a:chOff x="0" y="0"/>
            <a:chExt cx="1827176" cy="2757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176" cy="2757285"/>
            </a:xfrm>
            <a:custGeom>
              <a:avLst/>
              <a:gdLst/>
              <a:ahLst/>
              <a:cxnLst/>
              <a:rect l="l" t="t" r="r" b="b"/>
              <a:pathLst>
                <a:path w="1827176" h="2757285">
                  <a:moveTo>
                    <a:pt x="0" y="0"/>
                  </a:moveTo>
                  <a:lnTo>
                    <a:pt x="1827176" y="0"/>
                  </a:lnTo>
                  <a:lnTo>
                    <a:pt x="1827176" y="2757285"/>
                  </a:lnTo>
                  <a:lnTo>
                    <a:pt x="0" y="2757285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7176" cy="2795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44537" y="2887399"/>
            <a:ext cx="3519103" cy="3519103"/>
            <a:chOff x="0" y="0"/>
            <a:chExt cx="4692138" cy="469213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92138" cy="469213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770" tIns="43770" rIns="43770" bIns="4377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46840" y="1008030"/>
              <a:ext cx="3398457" cy="2734301"/>
            </a:xfrm>
            <a:custGeom>
              <a:avLst/>
              <a:gdLst/>
              <a:ahLst/>
              <a:cxnLst/>
              <a:rect l="l" t="t" r="r" b="b"/>
              <a:pathLst>
                <a:path w="3398457" h="2734301">
                  <a:moveTo>
                    <a:pt x="0" y="0"/>
                  </a:moveTo>
                  <a:lnTo>
                    <a:pt x="3398457" y="0"/>
                  </a:lnTo>
                  <a:lnTo>
                    <a:pt x="3398457" y="2734301"/>
                  </a:lnTo>
                  <a:lnTo>
                    <a:pt x="0" y="273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1489382"/>
            <a:ext cx="11350440" cy="6483939"/>
          </a:xfrm>
          <a:custGeom>
            <a:avLst/>
            <a:gdLst/>
            <a:ahLst/>
            <a:cxnLst/>
            <a:rect l="l" t="t" r="r" b="b"/>
            <a:pathLst>
              <a:path w="11350440" h="6483939">
                <a:moveTo>
                  <a:pt x="0" y="0"/>
                </a:moveTo>
                <a:lnTo>
                  <a:pt x="11350440" y="0"/>
                </a:lnTo>
                <a:lnTo>
                  <a:pt x="11350440" y="6483940"/>
                </a:lnTo>
                <a:lnTo>
                  <a:pt x="0" y="64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1" name="Freeform 11"/>
          <p:cNvSpPr/>
          <p:nvPr/>
        </p:nvSpPr>
        <p:spPr>
          <a:xfrm>
            <a:off x="5433484" y="5052466"/>
            <a:ext cx="578826" cy="1270007"/>
          </a:xfrm>
          <a:custGeom>
            <a:avLst/>
            <a:gdLst/>
            <a:ahLst/>
            <a:cxnLst/>
            <a:rect l="l" t="t" r="r" b="b"/>
            <a:pathLst>
              <a:path w="578826" h="1270007">
                <a:moveTo>
                  <a:pt x="0" y="0"/>
                </a:moveTo>
                <a:lnTo>
                  <a:pt x="578826" y="0"/>
                </a:lnTo>
                <a:lnTo>
                  <a:pt x="578826" y="1270007"/>
                </a:lnTo>
                <a:lnTo>
                  <a:pt x="0" y="1270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5412" t="-384427" r="-2245248" b="-60663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2" name="Freeform 12"/>
          <p:cNvSpPr/>
          <p:nvPr/>
        </p:nvSpPr>
        <p:spPr>
          <a:xfrm>
            <a:off x="5925100" y="5052466"/>
            <a:ext cx="578826" cy="1270007"/>
          </a:xfrm>
          <a:custGeom>
            <a:avLst/>
            <a:gdLst/>
            <a:ahLst/>
            <a:cxnLst/>
            <a:rect l="l" t="t" r="r" b="b"/>
            <a:pathLst>
              <a:path w="578826" h="1270007">
                <a:moveTo>
                  <a:pt x="0" y="0"/>
                </a:moveTo>
                <a:lnTo>
                  <a:pt x="578826" y="0"/>
                </a:lnTo>
                <a:lnTo>
                  <a:pt x="578826" y="1270007"/>
                </a:lnTo>
                <a:lnTo>
                  <a:pt x="0" y="1270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5412" t="-384427" r="-2245248" b="-60663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3" name="Freeform 13"/>
          <p:cNvSpPr/>
          <p:nvPr/>
        </p:nvSpPr>
        <p:spPr>
          <a:xfrm>
            <a:off x="5037207" y="5136495"/>
            <a:ext cx="578826" cy="1270007"/>
          </a:xfrm>
          <a:custGeom>
            <a:avLst/>
            <a:gdLst/>
            <a:ahLst/>
            <a:cxnLst/>
            <a:rect l="l" t="t" r="r" b="b"/>
            <a:pathLst>
              <a:path w="578826" h="1270007">
                <a:moveTo>
                  <a:pt x="0" y="0"/>
                </a:moveTo>
                <a:lnTo>
                  <a:pt x="578826" y="0"/>
                </a:lnTo>
                <a:lnTo>
                  <a:pt x="578826" y="1270008"/>
                </a:lnTo>
                <a:lnTo>
                  <a:pt x="0" y="127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5412" t="-384427" r="-2245248" b="-60663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4" name="Freeform 14"/>
          <p:cNvSpPr/>
          <p:nvPr/>
        </p:nvSpPr>
        <p:spPr>
          <a:xfrm>
            <a:off x="5037207" y="5445455"/>
            <a:ext cx="1408549" cy="484029"/>
          </a:xfrm>
          <a:custGeom>
            <a:avLst/>
            <a:gdLst/>
            <a:ahLst/>
            <a:cxnLst/>
            <a:rect l="l" t="t" r="r" b="b"/>
            <a:pathLst>
              <a:path w="1408549" h="484029">
                <a:moveTo>
                  <a:pt x="0" y="0"/>
                </a:moveTo>
                <a:lnTo>
                  <a:pt x="1408549" y="0"/>
                </a:lnTo>
                <a:lnTo>
                  <a:pt x="1408549" y="484029"/>
                </a:lnTo>
                <a:lnTo>
                  <a:pt x="0" y="48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TextBox 15"/>
          <p:cNvSpPr txBox="1"/>
          <p:nvPr/>
        </p:nvSpPr>
        <p:spPr>
          <a:xfrm>
            <a:off x="11007370" y="1441757"/>
            <a:ext cx="7623700" cy="38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13493" y="6873489"/>
            <a:ext cx="6411455" cy="52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314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AFFORDABLE PUBLIC TRANSPORT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26620" y="5404219"/>
            <a:ext cx="997980" cy="509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4"/>
              </a:lnSpc>
            </a:pPr>
            <a:r>
              <a:rPr lang="en-US" sz="2982" b="1" dirty="0">
                <a:solidFill>
                  <a:srgbClr val="FCFC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0440" y="-182068"/>
            <a:ext cx="6937560" cy="10469068"/>
            <a:chOff x="0" y="0"/>
            <a:chExt cx="1827176" cy="2757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7176" cy="2757285"/>
            </a:xfrm>
            <a:custGeom>
              <a:avLst/>
              <a:gdLst/>
              <a:ahLst/>
              <a:cxnLst/>
              <a:rect l="l" t="t" r="r" b="b"/>
              <a:pathLst>
                <a:path w="1827176" h="2757285">
                  <a:moveTo>
                    <a:pt x="0" y="0"/>
                  </a:moveTo>
                  <a:lnTo>
                    <a:pt x="1827176" y="0"/>
                  </a:lnTo>
                  <a:lnTo>
                    <a:pt x="1827176" y="2757285"/>
                  </a:lnTo>
                  <a:lnTo>
                    <a:pt x="0" y="2757285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7176" cy="2795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67049" y="2899482"/>
            <a:ext cx="3504343" cy="3504343"/>
            <a:chOff x="0" y="0"/>
            <a:chExt cx="4672458" cy="467245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72458" cy="467245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619045" y="800800"/>
              <a:ext cx="1434367" cy="2412544"/>
            </a:xfrm>
            <a:custGeom>
              <a:avLst/>
              <a:gdLst/>
              <a:ahLst/>
              <a:cxnLst/>
              <a:rect l="l" t="t" r="r" b="b"/>
              <a:pathLst>
                <a:path w="1434367" h="2412544">
                  <a:moveTo>
                    <a:pt x="0" y="0"/>
                  </a:moveTo>
                  <a:lnTo>
                    <a:pt x="1434367" y="0"/>
                  </a:lnTo>
                  <a:lnTo>
                    <a:pt x="1434367" y="2412545"/>
                  </a:lnTo>
                  <a:lnTo>
                    <a:pt x="0" y="2412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723769" y="3459862"/>
              <a:ext cx="1360374" cy="9299"/>
            </a:xfrm>
            <a:prstGeom prst="line">
              <a:avLst/>
            </a:prstGeom>
            <a:ln w="801914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2400757" y="3466061"/>
              <a:ext cx="1254454" cy="3100"/>
            </a:xfrm>
            <a:prstGeom prst="line">
              <a:avLst/>
            </a:prstGeom>
            <a:ln w="801914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59666" y="929281"/>
              <a:ext cx="731894" cy="2117416"/>
            </a:xfrm>
            <a:custGeom>
              <a:avLst/>
              <a:gdLst/>
              <a:ahLst/>
              <a:cxnLst/>
              <a:rect l="l" t="t" r="r" b="b"/>
              <a:pathLst>
                <a:path w="731894" h="2117416">
                  <a:moveTo>
                    <a:pt x="0" y="0"/>
                  </a:moveTo>
                  <a:lnTo>
                    <a:pt x="731894" y="0"/>
                  </a:lnTo>
                  <a:lnTo>
                    <a:pt x="731894" y="2117416"/>
                  </a:lnTo>
                  <a:lnTo>
                    <a:pt x="0" y="211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61780" t="-6067" b="-30936"/>
              </a:stretch>
            </a:blip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655211" y="987767"/>
              <a:ext cx="489353" cy="2225578"/>
            </a:xfrm>
            <a:custGeom>
              <a:avLst/>
              <a:gdLst/>
              <a:ahLst/>
              <a:cxnLst/>
              <a:rect l="l" t="t" r="r" b="b"/>
              <a:pathLst>
                <a:path w="489353" h="2225578">
                  <a:moveTo>
                    <a:pt x="0" y="0"/>
                  </a:moveTo>
                  <a:lnTo>
                    <a:pt x="489353" y="0"/>
                  </a:lnTo>
                  <a:lnTo>
                    <a:pt x="489353" y="2225578"/>
                  </a:lnTo>
                  <a:lnTo>
                    <a:pt x="0" y="2225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93970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901530"/>
            <a:ext cx="11350440" cy="6483939"/>
          </a:xfrm>
          <a:custGeom>
            <a:avLst/>
            <a:gdLst/>
            <a:ahLst/>
            <a:cxnLst/>
            <a:rect l="l" t="t" r="r" b="b"/>
            <a:pathLst>
              <a:path w="11350440" h="6483939">
                <a:moveTo>
                  <a:pt x="0" y="0"/>
                </a:moveTo>
                <a:lnTo>
                  <a:pt x="11350440" y="0"/>
                </a:lnTo>
                <a:lnTo>
                  <a:pt x="11350440" y="6483940"/>
                </a:lnTo>
                <a:lnTo>
                  <a:pt x="0" y="6483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5" name="Freeform 15"/>
          <p:cNvSpPr/>
          <p:nvPr/>
        </p:nvSpPr>
        <p:spPr>
          <a:xfrm>
            <a:off x="6071890" y="5624216"/>
            <a:ext cx="886038" cy="2664776"/>
          </a:xfrm>
          <a:custGeom>
            <a:avLst/>
            <a:gdLst/>
            <a:ahLst/>
            <a:cxnLst/>
            <a:rect l="l" t="t" r="r" b="b"/>
            <a:pathLst>
              <a:path w="886038" h="2664776">
                <a:moveTo>
                  <a:pt x="0" y="0"/>
                </a:moveTo>
                <a:lnTo>
                  <a:pt x="886038" y="0"/>
                </a:lnTo>
                <a:lnTo>
                  <a:pt x="886038" y="2664776"/>
                </a:lnTo>
                <a:lnTo>
                  <a:pt x="0" y="26647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6" name="TextBox 16"/>
          <p:cNvSpPr txBox="1"/>
          <p:nvPr/>
        </p:nvSpPr>
        <p:spPr>
          <a:xfrm>
            <a:off x="11007370" y="1441757"/>
            <a:ext cx="7623700" cy="38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ATTRACTIVE SUSTAINABLE TRANSPORT CHAINS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005" y="6813347"/>
            <a:ext cx="4708431" cy="57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3330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SEAMLESS TRANSPORT</a:t>
            </a:r>
          </a:p>
        </p:txBody>
      </p:sp>
      <p:sp>
        <p:nvSpPr>
          <p:cNvPr id="18" name="Freeform 18"/>
          <p:cNvSpPr/>
          <p:nvPr/>
        </p:nvSpPr>
        <p:spPr>
          <a:xfrm>
            <a:off x="6514909" y="3021100"/>
            <a:ext cx="3065768" cy="2603116"/>
          </a:xfrm>
          <a:custGeom>
            <a:avLst/>
            <a:gdLst/>
            <a:ahLst/>
            <a:cxnLst/>
            <a:rect l="l" t="t" r="r" b="b"/>
            <a:pathLst>
              <a:path w="3065768" h="2603116">
                <a:moveTo>
                  <a:pt x="0" y="0"/>
                </a:moveTo>
                <a:lnTo>
                  <a:pt x="3065768" y="0"/>
                </a:lnTo>
                <a:lnTo>
                  <a:pt x="3065768" y="2603116"/>
                </a:lnTo>
                <a:lnTo>
                  <a:pt x="0" y="2603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9" name="TextBox 19"/>
          <p:cNvSpPr txBox="1"/>
          <p:nvPr/>
        </p:nvSpPr>
        <p:spPr>
          <a:xfrm>
            <a:off x="6721164" y="3734416"/>
            <a:ext cx="2653258" cy="74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3"/>
              </a:lnSpc>
              <a:spcBef>
                <a:spcPct val="0"/>
              </a:spcBef>
            </a:pPr>
            <a:r>
              <a:rPr lang="en-US" sz="1431" b="1">
                <a:solidFill>
                  <a:srgbClr val="16161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WOW! SO SEAMLESS! I was just at the train earlier now Im so close to my destination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2644" y="4774850"/>
            <a:ext cx="16126656" cy="67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  <a:spcBef>
                <a:spcPct val="0"/>
              </a:spcBef>
            </a:pPr>
            <a:r>
              <a:rPr lang="en-US" sz="3972" b="1" u="sng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ENHANCED FLOW BETWEEN CITIES TO IMPROVE URBAN VITALITY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9451" y="2383143"/>
            <a:ext cx="14929098" cy="178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6"/>
              </a:lnSpc>
              <a:spcBef>
                <a:spcPct val="0"/>
              </a:spcBef>
            </a:pPr>
            <a:r>
              <a:rPr lang="en-US" sz="1039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HOW DO WE ENVISION?</a:t>
            </a:r>
          </a:p>
        </p:txBody>
      </p:sp>
      <p:sp>
        <p:nvSpPr>
          <p:cNvPr id="7" name="Freeform 7"/>
          <p:cNvSpPr/>
          <p:nvPr/>
        </p:nvSpPr>
        <p:spPr>
          <a:xfrm>
            <a:off x="1998672" y="733043"/>
            <a:ext cx="13778445" cy="8216964"/>
          </a:xfrm>
          <a:custGeom>
            <a:avLst/>
            <a:gdLst/>
            <a:ahLst/>
            <a:cxnLst/>
            <a:rect l="l" t="t" r="r" b="b"/>
            <a:pathLst>
              <a:path w="13778445" h="8216964">
                <a:moveTo>
                  <a:pt x="0" y="0"/>
                </a:moveTo>
                <a:lnTo>
                  <a:pt x="13778445" y="0"/>
                </a:lnTo>
                <a:lnTo>
                  <a:pt x="13778445" y="8216964"/>
                </a:lnTo>
                <a:lnTo>
                  <a:pt x="0" y="821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9233"/>
            <a:ext cx="18288000" cy="827767"/>
            <a:chOff x="0" y="0"/>
            <a:chExt cx="4816593" cy="2180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8013"/>
            </a:xfrm>
            <a:custGeom>
              <a:avLst/>
              <a:gdLst/>
              <a:ahLst/>
              <a:cxnLst/>
              <a:rect l="l" t="t" r="r" b="b"/>
              <a:pathLst>
                <a:path w="4816592" h="218013">
                  <a:moveTo>
                    <a:pt x="0" y="0"/>
                  </a:moveTo>
                  <a:lnTo>
                    <a:pt x="4816592" y="0"/>
                  </a:lnTo>
                  <a:lnTo>
                    <a:pt x="4816592" y="218013"/>
                  </a:lnTo>
                  <a:lnTo>
                    <a:pt x="0" y="218013"/>
                  </a:lnTo>
                  <a:close/>
                </a:path>
              </a:pathLst>
            </a:custGeom>
            <a:solidFill>
              <a:srgbClr val="A88B5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6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790809"/>
            <a:ext cx="15599564" cy="135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8"/>
              </a:lnSpc>
              <a:spcBef>
                <a:spcPct val="0"/>
              </a:spcBef>
            </a:pPr>
            <a:r>
              <a:rPr lang="en-US" sz="787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TRANSPORT HUB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31279"/>
            <a:ext cx="16004884" cy="63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ENHANCED FLOW BETWEEN CITIES TO IMPROVE URBAN VITALITY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36156" y="-2687736"/>
            <a:ext cx="28083628" cy="13796082"/>
          </a:xfrm>
          <a:custGeom>
            <a:avLst/>
            <a:gdLst/>
            <a:ahLst/>
            <a:cxnLst/>
            <a:rect l="l" t="t" r="r" b="b"/>
            <a:pathLst>
              <a:path w="28083628" h="13796082">
                <a:moveTo>
                  <a:pt x="0" y="0"/>
                </a:moveTo>
                <a:lnTo>
                  <a:pt x="28083628" y="0"/>
                </a:lnTo>
                <a:lnTo>
                  <a:pt x="28083628" y="13796083"/>
                </a:lnTo>
                <a:lnTo>
                  <a:pt x="0" y="13796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7542697" y="5868955"/>
            <a:ext cx="1424052" cy="1281647"/>
          </a:xfrm>
          <a:custGeom>
            <a:avLst/>
            <a:gdLst/>
            <a:ahLst/>
            <a:cxnLst/>
            <a:rect l="l" t="t" r="r" b="b"/>
            <a:pathLst>
              <a:path w="1424052" h="1281647">
                <a:moveTo>
                  <a:pt x="0" y="0"/>
                </a:moveTo>
                <a:lnTo>
                  <a:pt x="1424052" y="0"/>
                </a:lnTo>
                <a:lnTo>
                  <a:pt x="1424052" y="1281647"/>
                </a:lnTo>
                <a:lnTo>
                  <a:pt x="0" y="12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26" y="-34557"/>
            <a:ext cx="6796225" cy="10321557"/>
            <a:chOff x="0" y="0"/>
            <a:chExt cx="1789952" cy="2718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9952" cy="2718435"/>
            </a:xfrm>
            <a:custGeom>
              <a:avLst/>
              <a:gdLst/>
              <a:ahLst/>
              <a:cxnLst/>
              <a:rect l="l" t="t" r="r" b="b"/>
              <a:pathLst>
                <a:path w="1789952" h="2718435">
                  <a:moveTo>
                    <a:pt x="0" y="0"/>
                  </a:moveTo>
                  <a:lnTo>
                    <a:pt x="1789952" y="0"/>
                  </a:lnTo>
                  <a:lnTo>
                    <a:pt x="1789952" y="2718435"/>
                  </a:lnTo>
                  <a:lnTo>
                    <a:pt x="0" y="2718435"/>
                  </a:lnTo>
                  <a:close/>
                </a:path>
              </a:pathLst>
            </a:custGeom>
            <a:solidFill>
              <a:srgbClr val="A88B55">
                <a:alpha val="93725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89952" cy="275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30287" y="29069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9371768" y="5126222"/>
            <a:ext cx="8667266" cy="4951175"/>
          </a:xfrm>
          <a:custGeom>
            <a:avLst/>
            <a:gdLst/>
            <a:ahLst/>
            <a:cxnLst/>
            <a:rect l="l" t="t" r="r" b="b"/>
            <a:pathLst>
              <a:path w="8667266" h="4951175">
                <a:moveTo>
                  <a:pt x="0" y="0"/>
                </a:moveTo>
                <a:lnTo>
                  <a:pt x="8667266" y="0"/>
                </a:lnTo>
                <a:lnTo>
                  <a:pt x="8667266" y="4951175"/>
                </a:lnTo>
                <a:lnTo>
                  <a:pt x="0" y="4951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TextBox 7"/>
          <p:cNvSpPr txBox="1"/>
          <p:nvPr/>
        </p:nvSpPr>
        <p:spPr>
          <a:xfrm>
            <a:off x="507779" y="720994"/>
            <a:ext cx="5696414" cy="94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  <a:spcBef>
                <a:spcPct val="0"/>
              </a:spcBef>
            </a:pPr>
            <a:r>
              <a:rPr lang="en-US" sz="5552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TRANSPORT HUB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589" y="1974559"/>
            <a:ext cx="5668078" cy="838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1436" lvl="1" indent="-365718" algn="just">
              <a:lnSpc>
                <a:spcPts val="4742"/>
              </a:lnSpc>
              <a:buFont typeface="Arial"/>
              <a:buChar char="•"/>
            </a:pPr>
            <a:r>
              <a:rPr lang="en-US" sz="338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Train Stop - Direct connection to the Intercity/Commuter Trains​ </a:t>
            </a:r>
          </a:p>
          <a:p>
            <a:pPr marL="731436" lvl="1" indent="-365718" algn="just">
              <a:lnSpc>
                <a:spcPts val="4742"/>
              </a:lnSpc>
              <a:buFont typeface="Arial"/>
              <a:buChar char="•"/>
            </a:pPr>
            <a:r>
              <a:rPr lang="en-US" sz="338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Hub with bus and Tram connections </a:t>
            </a:r>
          </a:p>
          <a:p>
            <a:pPr marL="731436" lvl="1" indent="-365718" algn="just">
              <a:lnSpc>
                <a:spcPts val="4742"/>
              </a:lnSpc>
              <a:buFont typeface="Arial"/>
              <a:buChar char="•"/>
            </a:pPr>
            <a:r>
              <a:rPr lang="en-US" sz="338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Park and Ride and Station </a:t>
            </a:r>
            <a:r>
              <a:rPr lang="en-US" sz="3387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 </a:t>
            </a:r>
          </a:p>
          <a:p>
            <a:pPr marL="731436" lvl="1" indent="-365718" algn="just">
              <a:lnSpc>
                <a:spcPts val="4742"/>
              </a:lnSpc>
              <a:buFont typeface="Arial"/>
              <a:buChar char="•"/>
            </a:pPr>
            <a:r>
              <a:rPr lang="en-US" sz="3387" b="1">
                <a:solidFill>
                  <a:srgbClr val="00000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Direct connection to major highways</a:t>
            </a:r>
          </a:p>
          <a:p>
            <a:pPr algn="just">
              <a:lnSpc>
                <a:spcPts val="4742"/>
              </a:lnSpc>
            </a:pPr>
            <a:endParaRPr lang="en-US" sz="3387" b="1">
              <a:solidFill>
                <a:srgbClr val="000000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  <a:p>
            <a:pPr algn="just">
              <a:lnSpc>
                <a:spcPts val="4742"/>
              </a:lnSpc>
            </a:pPr>
            <a:endParaRPr lang="en-US" sz="3387" b="1">
              <a:solidFill>
                <a:srgbClr val="000000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​</a:t>
            </a:r>
          </a:p>
          <a:p>
            <a:pPr algn="ctr">
              <a:lnSpc>
                <a:spcPts val="4742"/>
              </a:lnSpc>
              <a:spcBef>
                <a:spcPct val="0"/>
              </a:spcBef>
            </a:pPr>
            <a:endParaRPr lang="en-US" sz="3387">
              <a:solidFill>
                <a:srgbClr val="000000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36156" y="-2687736"/>
            <a:ext cx="28083628" cy="13796082"/>
          </a:xfrm>
          <a:custGeom>
            <a:avLst/>
            <a:gdLst/>
            <a:ahLst/>
            <a:cxnLst/>
            <a:rect l="l" t="t" r="r" b="b"/>
            <a:pathLst>
              <a:path w="28083628" h="13796082">
                <a:moveTo>
                  <a:pt x="0" y="0"/>
                </a:moveTo>
                <a:lnTo>
                  <a:pt x="28083628" y="0"/>
                </a:lnTo>
                <a:lnTo>
                  <a:pt x="28083628" y="13796083"/>
                </a:lnTo>
                <a:lnTo>
                  <a:pt x="0" y="13796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7542697" y="5868955"/>
            <a:ext cx="1424052" cy="1281647"/>
          </a:xfrm>
          <a:custGeom>
            <a:avLst/>
            <a:gdLst/>
            <a:ahLst/>
            <a:cxnLst/>
            <a:rect l="l" t="t" r="r" b="b"/>
            <a:pathLst>
              <a:path w="1424052" h="1281647">
                <a:moveTo>
                  <a:pt x="0" y="0"/>
                </a:moveTo>
                <a:lnTo>
                  <a:pt x="1424052" y="0"/>
                </a:lnTo>
                <a:lnTo>
                  <a:pt x="1424052" y="1281647"/>
                </a:lnTo>
                <a:lnTo>
                  <a:pt x="0" y="12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26" y="-34557"/>
            <a:ext cx="4863508" cy="10321557"/>
            <a:chOff x="0" y="0"/>
            <a:chExt cx="1280924" cy="2718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0924" cy="2718435"/>
            </a:xfrm>
            <a:custGeom>
              <a:avLst/>
              <a:gdLst/>
              <a:ahLst/>
              <a:cxnLst/>
              <a:rect l="l" t="t" r="r" b="b"/>
              <a:pathLst>
                <a:path w="1280924" h="2718435">
                  <a:moveTo>
                    <a:pt x="0" y="0"/>
                  </a:moveTo>
                  <a:lnTo>
                    <a:pt x="1280924" y="0"/>
                  </a:lnTo>
                  <a:lnTo>
                    <a:pt x="1280924" y="2718435"/>
                  </a:lnTo>
                  <a:lnTo>
                    <a:pt x="0" y="2718435"/>
                  </a:lnTo>
                  <a:close/>
                </a:path>
              </a:pathLst>
            </a:custGeom>
            <a:solidFill>
              <a:srgbClr val="A88B55">
                <a:alpha val="93725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0924" cy="275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86083" y="528215"/>
            <a:ext cx="13401917" cy="9230571"/>
          </a:xfrm>
          <a:custGeom>
            <a:avLst/>
            <a:gdLst/>
            <a:ahLst/>
            <a:cxnLst/>
            <a:rect l="l" t="t" r="r" b="b"/>
            <a:pathLst>
              <a:path w="13401917" h="9230571">
                <a:moveTo>
                  <a:pt x="0" y="0"/>
                </a:moveTo>
                <a:lnTo>
                  <a:pt x="13401917" y="0"/>
                </a:lnTo>
                <a:lnTo>
                  <a:pt x="13401917" y="9230570"/>
                </a:lnTo>
                <a:lnTo>
                  <a:pt x="0" y="923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3389483" y="4831660"/>
            <a:ext cx="311840" cy="311840"/>
          </a:xfrm>
          <a:custGeom>
            <a:avLst/>
            <a:gdLst/>
            <a:ahLst/>
            <a:cxnLst/>
            <a:rect l="l" t="t" r="r" b="b"/>
            <a:pathLst>
              <a:path w="311840" h="311840">
                <a:moveTo>
                  <a:pt x="0" y="0"/>
                </a:moveTo>
                <a:lnTo>
                  <a:pt x="311840" y="0"/>
                </a:lnTo>
                <a:lnTo>
                  <a:pt x="311840" y="311840"/>
                </a:lnTo>
                <a:lnTo>
                  <a:pt x="0" y="311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12777980" y="4009086"/>
            <a:ext cx="4481674" cy="4462527"/>
            <a:chOff x="0" y="0"/>
            <a:chExt cx="5975566" cy="5950036"/>
          </a:xfrm>
        </p:grpSpPr>
        <p:sp>
          <p:nvSpPr>
            <p:cNvPr id="8" name="Freeform 8"/>
            <p:cNvSpPr/>
            <p:nvPr/>
          </p:nvSpPr>
          <p:spPr>
            <a:xfrm>
              <a:off x="1974432" y="4266163"/>
              <a:ext cx="415787" cy="415787"/>
            </a:xfrm>
            <a:custGeom>
              <a:avLst/>
              <a:gdLst/>
              <a:ahLst/>
              <a:cxnLst/>
              <a:rect l="l" t="t" r="r" b="b"/>
              <a:pathLst>
                <a:path w="415787" h="415787">
                  <a:moveTo>
                    <a:pt x="0" y="0"/>
                  </a:moveTo>
                  <a:lnTo>
                    <a:pt x="415786" y="0"/>
                  </a:lnTo>
                  <a:lnTo>
                    <a:pt x="415786" y="415786"/>
                  </a:lnTo>
                  <a:lnTo>
                    <a:pt x="0" y="415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grpSp>
          <p:nvGrpSpPr>
            <p:cNvPr id="9" name="Group 9"/>
            <p:cNvGrpSpPr/>
            <p:nvPr/>
          </p:nvGrpSpPr>
          <p:grpSpPr>
            <a:xfrm rot="-9038639">
              <a:off x="679856" y="1256047"/>
              <a:ext cx="4280548" cy="3894818"/>
              <a:chOff x="0" y="0"/>
              <a:chExt cx="781635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81635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81635" h="711200">
                    <a:moveTo>
                      <a:pt x="390817" y="0"/>
                    </a:moveTo>
                    <a:lnTo>
                      <a:pt x="781635" y="711200"/>
                    </a:lnTo>
                    <a:lnTo>
                      <a:pt x="0" y="711200"/>
                    </a:lnTo>
                    <a:lnTo>
                      <a:pt x="390817" y="0"/>
                    </a:lnTo>
                    <a:close/>
                  </a:path>
                </a:pathLst>
              </a:custGeom>
              <a:solidFill>
                <a:srgbClr val="675EDD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22130" y="292100"/>
                <a:ext cx="537374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AutoShape 12"/>
            <p:cNvSpPr/>
            <p:nvPr/>
          </p:nvSpPr>
          <p:spPr>
            <a:xfrm flipV="1">
              <a:off x="1865443" y="32"/>
              <a:ext cx="6107" cy="4900768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AutoShape 13"/>
            <p:cNvSpPr/>
            <p:nvPr/>
          </p:nvSpPr>
          <p:spPr>
            <a:xfrm flipH="1">
              <a:off x="1871550" y="2389849"/>
              <a:ext cx="4090743" cy="267602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81642" y="1955931"/>
            <a:ext cx="4106358" cy="410635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89751" y="4838090"/>
            <a:ext cx="6211572" cy="4659072"/>
            <a:chOff x="0" y="0"/>
            <a:chExt cx="8282096" cy="6212096"/>
          </a:xfrm>
        </p:grpSpPr>
        <p:grpSp>
          <p:nvGrpSpPr>
            <p:cNvPr id="17" name="Group 17"/>
            <p:cNvGrpSpPr/>
            <p:nvPr/>
          </p:nvGrpSpPr>
          <p:grpSpPr>
            <a:xfrm rot="2700000">
              <a:off x="3266073" y="2005507"/>
              <a:ext cx="4629566" cy="3010696"/>
              <a:chOff x="0" y="0"/>
              <a:chExt cx="880635" cy="57269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80635" cy="572694"/>
              </a:xfrm>
              <a:custGeom>
                <a:avLst/>
                <a:gdLst/>
                <a:ahLst/>
                <a:cxnLst/>
                <a:rect l="l" t="t" r="r" b="b"/>
                <a:pathLst>
                  <a:path w="880635" h="572694">
                    <a:moveTo>
                      <a:pt x="440318" y="0"/>
                    </a:moveTo>
                    <a:lnTo>
                      <a:pt x="880635" y="572694"/>
                    </a:lnTo>
                    <a:lnTo>
                      <a:pt x="0" y="572694"/>
                    </a:lnTo>
                    <a:lnTo>
                      <a:pt x="440318" y="0"/>
                    </a:ln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37599" y="227794"/>
                <a:ext cx="605437" cy="3039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747135">
              <a:off x="689700" y="572063"/>
              <a:ext cx="3310705" cy="3694504"/>
              <a:chOff x="0" y="0"/>
              <a:chExt cx="604540" cy="67462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04540" cy="674622"/>
              </a:xfrm>
              <a:custGeom>
                <a:avLst/>
                <a:gdLst/>
                <a:ahLst/>
                <a:cxnLst/>
                <a:rect l="l" t="t" r="r" b="b"/>
                <a:pathLst>
                  <a:path w="604540" h="674622">
                    <a:moveTo>
                      <a:pt x="302270" y="0"/>
                    </a:moveTo>
                    <a:lnTo>
                      <a:pt x="604540" y="674622"/>
                    </a:lnTo>
                    <a:lnTo>
                      <a:pt x="0" y="674622"/>
                    </a:lnTo>
                    <a:lnTo>
                      <a:pt x="302270" y="0"/>
                    </a:ln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94459" y="275117"/>
                <a:ext cx="415621" cy="3513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AutoShape 23"/>
            <p:cNvSpPr/>
            <p:nvPr/>
          </p:nvSpPr>
          <p:spPr>
            <a:xfrm flipH="1" flipV="1">
              <a:off x="1446135" y="805534"/>
              <a:ext cx="2634171" cy="196231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AutoShape 24"/>
            <p:cNvSpPr/>
            <p:nvPr/>
          </p:nvSpPr>
          <p:spPr>
            <a:xfrm flipH="1">
              <a:off x="6389909" y="2446413"/>
              <a:ext cx="255389" cy="2631042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AutoShape 25"/>
            <p:cNvSpPr/>
            <p:nvPr/>
          </p:nvSpPr>
          <p:spPr>
            <a:xfrm flipH="1">
              <a:off x="4080306" y="2446413"/>
              <a:ext cx="2564991" cy="32143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17778" y="6913979"/>
            <a:ext cx="3464404" cy="346440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7527" r="-37527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28" name="AutoShape 28"/>
          <p:cNvSpPr/>
          <p:nvPr/>
        </p:nvSpPr>
        <p:spPr>
          <a:xfrm flipH="1" flipV="1">
            <a:off x="8574352" y="5442240"/>
            <a:ext cx="243427" cy="30103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  <p:grpSp>
        <p:nvGrpSpPr>
          <p:cNvPr id="29" name="Group 29"/>
          <p:cNvGrpSpPr/>
          <p:nvPr/>
        </p:nvGrpSpPr>
        <p:grpSpPr>
          <a:xfrm>
            <a:off x="7054800" y="2143512"/>
            <a:ext cx="3189548" cy="3124158"/>
            <a:chOff x="0" y="0"/>
            <a:chExt cx="4252731" cy="4165544"/>
          </a:xfrm>
        </p:grpSpPr>
        <p:grpSp>
          <p:nvGrpSpPr>
            <p:cNvPr id="30" name="Group 30"/>
            <p:cNvGrpSpPr/>
            <p:nvPr/>
          </p:nvGrpSpPr>
          <p:grpSpPr>
            <a:xfrm rot="-8275131">
              <a:off x="333606" y="895356"/>
              <a:ext cx="3585519" cy="2374833"/>
              <a:chOff x="0" y="0"/>
              <a:chExt cx="1073768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7376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1073768" h="711200">
                    <a:moveTo>
                      <a:pt x="536884" y="0"/>
                    </a:moveTo>
                    <a:lnTo>
                      <a:pt x="1073768" y="711200"/>
                    </a:lnTo>
                    <a:lnTo>
                      <a:pt x="0" y="711200"/>
                    </a:lnTo>
                    <a:lnTo>
                      <a:pt x="536884" y="0"/>
                    </a:lnTo>
                    <a:close/>
                  </a:path>
                </a:pathLst>
              </a:custGeom>
              <a:solidFill>
                <a:srgbClr val="1BBBC7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67776" y="292100"/>
                <a:ext cx="738216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AutoShape 33"/>
            <p:cNvSpPr/>
            <p:nvPr/>
          </p:nvSpPr>
          <p:spPr>
            <a:xfrm flipV="1">
              <a:off x="1085786" y="2448069"/>
              <a:ext cx="2786850" cy="49623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233603" y="528215"/>
            <a:ext cx="3451349" cy="345134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0454" r="-44600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617242" y="1477096"/>
            <a:ext cx="2928863" cy="59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  <a:spcBef>
                <a:spcPct val="0"/>
              </a:spcBef>
            </a:pPr>
            <a:r>
              <a:rPr lang="en-US" sz="3555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THE MASSIVE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2274" y="4795439"/>
            <a:ext cx="3614708" cy="373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6"/>
              </a:lnSpc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Main Principles</a:t>
            </a:r>
          </a:p>
          <a:p>
            <a:pPr algn="just">
              <a:lnSpc>
                <a:spcPts val="2716"/>
              </a:lnSpc>
            </a:pPr>
            <a:endParaRPr lang="en-US" sz="1940" dirty="0">
              <a:solidFill>
                <a:srgbClr val="FCF3E8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Mixed-use​ infrastructure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Climate change mitigation​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Sponge cities​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Rain gardens​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Advanced sewers​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Green and blue infrastructure​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Walkability, cyclability​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r>
              <a:rPr lang="en-US" sz="1940" dirty="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endParaRPr lang="en-US" sz="1940" dirty="0">
              <a:solidFill>
                <a:srgbClr val="000000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82274" y="1863048"/>
            <a:ext cx="3227726" cy="177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42"/>
              </a:lnSpc>
              <a:spcBef>
                <a:spcPct val="0"/>
              </a:spcBef>
            </a:pPr>
            <a:r>
              <a:rPr lang="en-US" sz="10744" b="1" dirty="0">
                <a:solidFill>
                  <a:srgbClr val="FCF3E8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IDEA</a:t>
            </a:r>
          </a:p>
        </p:txBody>
      </p:sp>
      <p:sp>
        <p:nvSpPr>
          <p:cNvPr id="39" name="AutoShape 39"/>
          <p:cNvSpPr/>
          <p:nvPr/>
        </p:nvSpPr>
        <p:spPr>
          <a:xfrm flipV="1">
            <a:off x="8052735" y="2253889"/>
            <a:ext cx="180868" cy="211267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61" y="0"/>
            <a:ext cx="18007877" cy="10287000"/>
          </a:xfrm>
          <a:custGeom>
            <a:avLst/>
            <a:gdLst/>
            <a:ahLst/>
            <a:cxnLst/>
            <a:rect l="l" t="t" r="r" b="b"/>
            <a:pathLst>
              <a:path w="18007877" h="10287000">
                <a:moveTo>
                  <a:pt x="0" y="0"/>
                </a:moveTo>
                <a:lnTo>
                  <a:pt x="18007878" y="0"/>
                </a:lnTo>
                <a:lnTo>
                  <a:pt x="18007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 rot="-678171">
            <a:off x="5531058" y="2092038"/>
            <a:ext cx="8429426" cy="138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2"/>
              </a:lnSpc>
            </a:pPr>
            <a:r>
              <a:rPr lang="en-US" sz="8123">
                <a:solidFill>
                  <a:srgbClr val="FBF6E6"/>
                </a:solidFill>
                <a:latin typeface="Anton"/>
                <a:ea typeface="Anton"/>
                <a:cs typeface="Anton"/>
                <a:sym typeface="Anton"/>
              </a:rPr>
              <a:t>GATEWAY TO TAMPERE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5591" y="3496651"/>
            <a:ext cx="12713709" cy="5848306"/>
          </a:xfrm>
          <a:custGeom>
            <a:avLst/>
            <a:gdLst/>
            <a:ahLst/>
            <a:cxnLst/>
            <a:rect l="l" t="t" r="r" b="b"/>
            <a:pathLst>
              <a:path w="12713709" h="5848306">
                <a:moveTo>
                  <a:pt x="0" y="0"/>
                </a:moveTo>
                <a:lnTo>
                  <a:pt x="12713709" y="0"/>
                </a:lnTo>
                <a:lnTo>
                  <a:pt x="12713709" y="5848306"/>
                </a:lnTo>
                <a:lnTo>
                  <a:pt x="0" y="5848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1028700" y="878505"/>
            <a:ext cx="11866949" cy="5236291"/>
          </a:xfrm>
          <a:custGeom>
            <a:avLst/>
            <a:gdLst/>
            <a:ahLst/>
            <a:cxnLst/>
            <a:rect l="l" t="t" r="r" b="b"/>
            <a:pathLst>
              <a:path w="11866949" h="5236291">
                <a:moveTo>
                  <a:pt x="0" y="0"/>
                </a:moveTo>
                <a:lnTo>
                  <a:pt x="11866949" y="0"/>
                </a:lnTo>
                <a:lnTo>
                  <a:pt x="11866949" y="5236291"/>
                </a:lnTo>
                <a:lnTo>
                  <a:pt x="0" y="5236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0172" y="1866900"/>
            <a:ext cx="5370957" cy="2407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6364"/>
              </a:lnSpc>
              <a:spcBef>
                <a:spcPct val="0"/>
              </a:spcBef>
            </a:pPr>
            <a:r>
              <a:rPr lang="en-US" sz="454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FUTURE of</a:t>
            </a:r>
          </a:p>
          <a:p>
            <a:pPr algn="ctr">
              <a:lnSpc>
                <a:spcPts val="6364"/>
              </a:lnSpc>
              <a:spcBef>
                <a:spcPct val="0"/>
              </a:spcBef>
            </a:pPr>
            <a:endParaRPr lang="en-US" sz="4546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282439" y="0"/>
            <a:ext cx="10005561" cy="10005561"/>
          </a:xfrm>
          <a:custGeom>
            <a:avLst/>
            <a:gdLst/>
            <a:ahLst/>
            <a:cxnLst/>
            <a:rect l="l" t="t" r="r" b="b"/>
            <a:pathLst>
              <a:path w="10005561" h="10005561">
                <a:moveTo>
                  <a:pt x="0" y="0"/>
                </a:moveTo>
                <a:lnTo>
                  <a:pt x="10005561" y="0"/>
                </a:lnTo>
                <a:lnTo>
                  <a:pt x="10005561" y="10005561"/>
                </a:lnTo>
                <a:lnTo>
                  <a:pt x="0" y="10005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TextBox 4"/>
          <p:cNvSpPr txBox="1"/>
          <p:nvPr/>
        </p:nvSpPr>
        <p:spPr>
          <a:xfrm>
            <a:off x="0" y="2258988"/>
            <a:ext cx="8271303" cy="423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17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11317"/>
              </a:lnSpc>
              <a:spcBef>
                <a:spcPct val="0"/>
              </a:spcBef>
            </a:pPr>
            <a:r>
              <a:rPr lang="en-US" sz="8084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PELTOLAMMI-LAKALAIVA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61" y="0"/>
            <a:ext cx="18007877" cy="10287000"/>
          </a:xfrm>
          <a:custGeom>
            <a:avLst/>
            <a:gdLst/>
            <a:ahLst/>
            <a:cxnLst/>
            <a:rect l="l" t="t" r="r" b="b"/>
            <a:pathLst>
              <a:path w="18007877" h="10287000">
                <a:moveTo>
                  <a:pt x="0" y="0"/>
                </a:moveTo>
                <a:lnTo>
                  <a:pt x="18007878" y="0"/>
                </a:lnTo>
                <a:lnTo>
                  <a:pt x="18007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TextBox 3"/>
          <p:cNvSpPr txBox="1"/>
          <p:nvPr/>
        </p:nvSpPr>
        <p:spPr>
          <a:xfrm rot="-678171">
            <a:off x="5531058" y="2092038"/>
            <a:ext cx="8429426" cy="138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2"/>
              </a:lnSpc>
            </a:pPr>
            <a:r>
              <a:rPr lang="en-US" sz="8123">
                <a:solidFill>
                  <a:srgbClr val="FBF6E6"/>
                </a:solidFill>
                <a:latin typeface="Anton"/>
                <a:ea typeface="Anton"/>
                <a:cs typeface="Anton"/>
                <a:sym typeface="Anton"/>
              </a:rPr>
              <a:t>GATEWAY TO TAMPERE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26" y="-34557"/>
            <a:ext cx="4863508" cy="10321557"/>
            <a:chOff x="0" y="0"/>
            <a:chExt cx="1280924" cy="2718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0924" cy="2718435"/>
            </a:xfrm>
            <a:custGeom>
              <a:avLst/>
              <a:gdLst/>
              <a:ahLst/>
              <a:cxnLst/>
              <a:rect l="l" t="t" r="r" b="b"/>
              <a:pathLst>
                <a:path w="1280924" h="2718435">
                  <a:moveTo>
                    <a:pt x="0" y="0"/>
                  </a:moveTo>
                  <a:lnTo>
                    <a:pt x="1280924" y="0"/>
                  </a:lnTo>
                  <a:lnTo>
                    <a:pt x="1280924" y="2718435"/>
                  </a:lnTo>
                  <a:lnTo>
                    <a:pt x="0" y="2718435"/>
                  </a:lnTo>
                  <a:close/>
                </a:path>
              </a:pathLst>
            </a:custGeom>
            <a:solidFill>
              <a:srgbClr val="A88B55">
                <a:alpha val="93725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0924" cy="275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86083" y="528215"/>
            <a:ext cx="13401917" cy="9230571"/>
          </a:xfrm>
          <a:custGeom>
            <a:avLst/>
            <a:gdLst/>
            <a:ahLst/>
            <a:cxnLst/>
            <a:rect l="l" t="t" r="r" b="b"/>
            <a:pathLst>
              <a:path w="13401917" h="9230571">
                <a:moveTo>
                  <a:pt x="0" y="0"/>
                </a:moveTo>
                <a:lnTo>
                  <a:pt x="13401917" y="0"/>
                </a:lnTo>
                <a:lnTo>
                  <a:pt x="13401917" y="9230570"/>
                </a:lnTo>
                <a:lnTo>
                  <a:pt x="0" y="923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TextBox 6"/>
          <p:cNvSpPr txBox="1"/>
          <p:nvPr/>
        </p:nvSpPr>
        <p:spPr>
          <a:xfrm>
            <a:off x="617242" y="1477096"/>
            <a:ext cx="2928863" cy="59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  <a:spcBef>
                <a:spcPct val="0"/>
              </a:spcBef>
            </a:pPr>
            <a:r>
              <a:rPr lang="en-US" sz="3555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THE MASSIVE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2274" y="4795439"/>
            <a:ext cx="3614708" cy="373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6"/>
              </a:lnSpc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Main Principles</a:t>
            </a:r>
          </a:p>
          <a:p>
            <a:pPr algn="just">
              <a:lnSpc>
                <a:spcPts val="2716"/>
              </a:lnSpc>
            </a:pPr>
            <a:endParaRPr lang="en-US" sz="1940" dirty="0">
              <a:solidFill>
                <a:srgbClr val="FCF3E8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Mixed-use​ infrastructure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Climate change mitigation​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Sponge cities​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Rain gardens​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Advanced sewers​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Green and blue infrastructure​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 dirty="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Walkability, cyclability​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r>
              <a:rPr lang="en-US" sz="1940" dirty="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endParaRPr lang="en-US" sz="1940" dirty="0">
              <a:solidFill>
                <a:srgbClr val="000000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2274" y="1863048"/>
            <a:ext cx="3380126" cy="177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42"/>
              </a:lnSpc>
              <a:spcBef>
                <a:spcPct val="0"/>
              </a:spcBef>
            </a:pPr>
            <a:r>
              <a:rPr lang="en-US" sz="10744" b="1" dirty="0">
                <a:solidFill>
                  <a:srgbClr val="FCF3E8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IDEA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126" y="-34557"/>
            <a:ext cx="4863508" cy="10321557"/>
            <a:chOff x="0" y="0"/>
            <a:chExt cx="1280924" cy="2718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0924" cy="2718435"/>
            </a:xfrm>
            <a:custGeom>
              <a:avLst/>
              <a:gdLst/>
              <a:ahLst/>
              <a:cxnLst/>
              <a:rect l="l" t="t" r="r" b="b"/>
              <a:pathLst>
                <a:path w="1280924" h="2718435">
                  <a:moveTo>
                    <a:pt x="0" y="0"/>
                  </a:moveTo>
                  <a:lnTo>
                    <a:pt x="1280924" y="0"/>
                  </a:lnTo>
                  <a:lnTo>
                    <a:pt x="1280924" y="2718435"/>
                  </a:lnTo>
                  <a:lnTo>
                    <a:pt x="0" y="2718435"/>
                  </a:lnTo>
                  <a:close/>
                </a:path>
              </a:pathLst>
            </a:custGeom>
            <a:solidFill>
              <a:srgbClr val="A88B55">
                <a:alpha val="93725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0924" cy="275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86083" y="528215"/>
            <a:ext cx="13401917" cy="9230571"/>
          </a:xfrm>
          <a:custGeom>
            <a:avLst/>
            <a:gdLst/>
            <a:ahLst/>
            <a:cxnLst/>
            <a:rect l="l" t="t" r="r" b="b"/>
            <a:pathLst>
              <a:path w="13401917" h="9230571">
                <a:moveTo>
                  <a:pt x="0" y="0"/>
                </a:moveTo>
                <a:lnTo>
                  <a:pt x="13401917" y="0"/>
                </a:lnTo>
                <a:lnTo>
                  <a:pt x="13401917" y="9230570"/>
                </a:lnTo>
                <a:lnTo>
                  <a:pt x="0" y="923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3389483" y="4831660"/>
            <a:ext cx="311840" cy="311840"/>
          </a:xfrm>
          <a:custGeom>
            <a:avLst/>
            <a:gdLst/>
            <a:ahLst/>
            <a:cxnLst/>
            <a:rect l="l" t="t" r="r" b="b"/>
            <a:pathLst>
              <a:path w="311840" h="311840">
                <a:moveTo>
                  <a:pt x="0" y="0"/>
                </a:moveTo>
                <a:lnTo>
                  <a:pt x="311840" y="0"/>
                </a:lnTo>
                <a:lnTo>
                  <a:pt x="311840" y="311840"/>
                </a:lnTo>
                <a:lnTo>
                  <a:pt x="0" y="311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12777980" y="4009086"/>
            <a:ext cx="4481674" cy="4462527"/>
            <a:chOff x="0" y="0"/>
            <a:chExt cx="5975566" cy="5950036"/>
          </a:xfrm>
        </p:grpSpPr>
        <p:sp>
          <p:nvSpPr>
            <p:cNvPr id="8" name="Freeform 8"/>
            <p:cNvSpPr/>
            <p:nvPr/>
          </p:nvSpPr>
          <p:spPr>
            <a:xfrm>
              <a:off x="1974432" y="4266163"/>
              <a:ext cx="415787" cy="415787"/>
            </a:xfrm>
            <a:custGeom>
              <a:avLst/>
              <a:gdLst/>
              <a:ahLst/>
              <a:cxnLst/>
              <a:rect l="l" t="t" r="r" b="b"/>
              <a:pathLst>
                <a:path w="415787" h="415787">
                  <a:moveTo>
                    <a:pt x="0" y="0"/>
                  </a:moveTo>
                  <a:lnTo>
                    <a:pt x="415786" y="0"/>
                  </a:lnTo>
                  <a:lnTo>
                    <a:pt x="415786" y="415786"/>
                  </a:lnTo>
                  <a:lnTo>
                    <a:pt x="0" y="415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  <p:grpSp>
          <p:nvGrpSpPr>
            <p:cNvPr id="9" name="Group 9"/>
            <p:cNvGrpSpPr/>
            <p:nvPr/>
          </p:nvGrpSpPr>
          <p:grpSpPr>
            <a:xfrm rot="-9038639">
              <a:off x="679856" y="1256047"/>
              <a:ext cx="4280548" cy="3894818"/>
              <a:chOff x="0" y="0"/>
              <a:chExt cx="781635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81635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81635" h="711200">
                    <a:moveTo>
                      <a:pt x="390817" y="0"/>
                    </a:moveTo>
                    <a:lnTo>
                      <a:pt x="781635" y="711200"/>
                    </a:lnTo>
                    <a:lnTo>
                      <a:pt x="0" y="711200"/>
                    </a:lnTo>
                    <a:lnTo>
                      <a:pt x="390817" y="0"/>
                    </a:lnTo>
                    <a:close/>
                  </a:path>
                </a:pathLst>
              </a:custGeom>
              <a:solidFill>
                <a:srgbClr val="675EDD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22130" y="292100"/>
                <a:ext cx="537374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AutoShape 12"/>
            <p:cNvSpPr/>
            <p:nvPr/>
          </p:nvSpPr>
          <p:spPr>
            <a:xfrm flipV="1">
              <a:off x="1865443" y="32"/>
              <a:ext cx="6107" cy="4900768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AutoShape 13"/>
            <p:cNvSpPr/>
            <p:nvPr/>
          </p:nvSpPr>
          <p:spPr>
            <a:xfrm flipH="1">
              <a:off x="1871550" y="2389849"/>
              <a:ext cx="4090743" cy="267602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81642" y="1955931"/>
            <a:ext cx="4106358" cy="410635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89751" y="4838090"/>
            <a:ext cx="6211572" cy="4659072"/>
            <a:chOff x="0" y="0"/>
            <a:chExt cx="8282096" cy="6212096"/>
          </a:xfrm>
        </p:grpSpPr>
        <p:grpSp>
          <p:nvGrpSpPr>
            <p:cNvPr id="17" name="Group 17"/>
            <p:cNvGrpSpPr/>
            <p:nvPr/>
          </p:nvGrpSpPr>
          <p:grpSpPr>
            <a:xfrm rot="2700000">
              <a:off x="3266073" y="2005507"/>
              <a:ext cx="4629566" cy="3010696"/>
              <a:chOff x="0" y="0"/>
              <a:chExt cx="880635" cy="57269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80635" cy="572694"/>
              </a:xfrm>
              <a:custGeom>
                <a:avLst/>
                <a:gdLst/>
                <a:ahLst/>
                <a:cxnLst/>
                <a:rect l="l" t="t" r="r" b="b"/>
                <a:pathLst>
                  <a:path w="880635" h="572694">
                    <a:moveTo>
                      <a:pt x="440318" y="0"/>
                    </a:moveTo>
                    <a:lnTo>
                      <a:pt x="880635" y="572694"/>
                    </a:lnTo>
                    <a:lnTo>
                      <a:pt x="0" y="572694"/>
                    </a:lnTo>
                    <a:lnTo>
                      <a:pt x="440318" y="0"/>
                    </a:ln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37599" y="227794"/>
                <a:ext cx="605437" cy="3039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747135">
              <a:off x="689700" y="572063"/>
              <a:ext cx="3310705" cy="3694504"/>
              <a:chOff x="0" y="0"/>
              <a:chExt cx="604540" cy="67462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04540" cy="674622"/>
              </a:xfrm>
              <a:custGeom>
                <a:avLst/>
                <a:gdLst/>
                <a:ahLst/>
                <a:cxnLst/>
                <a:rect l="l" t="t" r="r" b="b"/>
                <a:pathLst>
                  <a:path w="604540" h="674622">
                    <a:moveTo>
                      <a:pt x="302270" y="0"/>
                    </a:moveTo>
                    <a:lnTo>
                      <a:pt x="604540" y="674622"/>
                    </a:lnTo>
                    <a:lnTo>
                      <a:pt x="0" y="674622"/>
                    </a:lnTo>
                    <a:lnTo>
                      <a:pt x="302270" y="0"/>
                    </a:lnTo>
                    <a:close/>
                  </a:path>
                </a:pathLst>
              </a:custGeom>
              <a:solidFill>
                <a:srgbClr val="A88B55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94459" y="275117"/>
                <a:ext cx="415621" cy="3513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AutoShape 23"/>
            <p:cNvSpPr/>
            <p:nvPr/>
          </p:nvSpPr>
          <p:spPr>
            <a:xfrm flipH="1" flipV="1">
              <a:off x="1446135" y="805534"/>
              <a:ext cx="2634171" cy="196231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AutoShape 24"/>
            <p:cNvSpPr/>
            <p:nvPr/>
          </p:nvSpPr>
          <p:spPr>
            <a:xfrm flipH="1">
              <a:off x="6389909" y="2446413"/>
              <a:ext cx="255389" cy="2631042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AutoShape 25"/>
            <p:cNvSpPr/>
            <p:nvPr/>
          </p:nvSpPr>
          <p:spPr>
            <a:xfrm flipH="1">
              <a:off x="4080306" y="2446413"/>
              <a:ext cx="2564991" cy="32143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17778" y="6913979"/>
            <a:ext cx="3464404" cy="346440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7527" r="-37527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28" name="AutoShape 28"/>
          <p:cNvSpPr/>
          <p:nvPr/>
        </p:nvSpPr>
        <p:spPr>
          <a:xfrm flipH="1" flipV="1">
            <a:off x="8574352" y="5442240"/>
            <a:ext cx="243427" cy="30103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  <p:grpSp>
        <p:nvGrpSpPr>
          <p:cNvPr id="29" name="Group 29"/>
          <p:cNvGrpSpPr/>
          <p:nvPr/>
        </p:nvGrpSpPr>
        <p:grpSpPr>
          <a:xfrm>
            <a:off x="7054800" y="2143512"/>
            <a:ext cx="3189548" cy="3124158"/>
            <a:chOff x="0" y="0"/>
            <a:chExt cx="4252731" cy="4165544"/>
          </a:xfrm>
        </p:grpSpPr>
        <p:grpSp>
          <p:nvGrpSpPr>
            <p:cNvPr id="30" name="Group 30"/>
            <p:cNvGrpSpPr/>
            <p:nvPr/>
          </p:nvGrpSpPr>
          <p:grpSpPr>
            <a:xfrm rot="-8275131">
              <a:off x="333606" y="895356"/>
              <a:ext cx="3585519" cy="2374833"/>
              <a:chOff x="0" y="0"/>
              <a:chExt cx="1073768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7376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1073768" h="711200">
                    <a:moveTo>
                      <a:pt x="536884" y="0"/>
                    </a:moveTo>
                    <a:lnTo>
                      <a:pt x="1073768" y="711200"/>
                    </a:lnTo>
                    <a:lnTo>
                      <a:pt x="0" y="711200"/>
                    </a:lnTo>
                    <a:lnTo>
                      <a:pt x="536884" y="0"/>
                    </a:lnTo>
                    <a:close/>
                  </a:path>
                </a:pathLst>
              </a:custGeom>
              <a:solidFill>
                <a:srgbClr val="1BBBC7"/>
              </a:solidFill>
            </p:spPr>
            <p:txBody>
              <a:bodyPr/>
              <a:lstStyle/>
              <a:p>
                <a:endParaRPr lang="en-PH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67776" y="292100"/>
                <a:ext cx="738216" cy="36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AutoShape 33"/>
            <p:cNvSpPr/>
            <p:nvPr/>
          </p:nvSpPr>
          <p:spPr>
            <a:xfrm flipV="1">
              <a:off x="1085786" y="2448069"/>
              <a:ext cx="2786850" cy="49623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233603" y="528215"/>
            <a:ext cx="3451349" cy="345134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0454" r="-44600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617242" y="1477096"/>
            <a:ext cx="2928863" cy="59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  <a:spcBef>
                <a:spcPct val="0"/>
              </a:spcBef>
            </a:pPr>
            <a:r>
              <a:rPr lang="en-US" sz="3555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THE MASSIVE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2274" y="4795439"/>
            <a:ext cx="3614708" cy="373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6"/>
              </a:lnSpc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Main Principles</a:t>
            </a:r>
          </a:p>
          <a:p>
            <a:pPr algn="just">
              <a:lnSpc>
                <a:spcPts val="2716"/>
              </a:lnSpc>
            </a:pPr>
            <a:endParaRPr lang="en-US" sz="1940">
              <a:solidFill>
                <a:srgbClr val="FCF3E8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Mixed-use​ infrastructure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Climate change mitigation​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Sponge cities​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Rain gardens​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Advanced sewers​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Green and blue infrastructure​</a:t>
            </a:r>
          </a:p>
          <a:p>
            <a:pPr marL="418953" lvl="1" indent="-209476" algn="just">
              <a:lnSpc>
                <a:spcPts val="2716"/>
              </a:lnSpc>
              <a:buFont typeface="Arial"/>
              <a:buChar char="•"/>
            </a:pPr>
            <a:r>
              <a:rPr lang="en-US" sz="1940">
                <a:solidFill>
                  <a:srgbClr val="FCF3E8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Walkability, cyclability​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r>
              <a:rPr lang="en-US" sz="1940">
                <a:solidFill>
                  <a:srgbClr val="000000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​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endParaRPr lang="en-US" sz="1940">
              <a:solidFill>
                <a:srgbClr val="000000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82274" y="1863048"/>
            <a:ext cx="3303926" cy="177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42"/>
              </a:lnSpc>
              <a:spcBef>
                <a:spcPct val="0"/>
              </a:spcBef>
            </a:pPr>
            <a:r>
              <a:rPr lang="en-US" sz="10744" b="1" dirty="0">
                <a:solidFill>
                  <a:srgbClr val="FCF3E8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IDEA</a:t>
            </a:r>
          </a:p>
        </p:txBody>
      </p:sp>
      <p:sp>
        <p:nvSpPr>
          <p:cNvPr id="39" name="AutoShape 39"/>
          <p:cNvSpPr/>
          <p:nvPr/>
        </p:nvSpPr>
        <p:spPr>
          <a:xfrm flipV="1">
            <a:off x="8052735" y="2253889"/>
            <a:ext cx="180868" cy="211267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868" r="-46477"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3" name="Freeform 3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548" r="-4438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4" name="Group 4"/>
          <p:cNvGrpSpPr/>
          <p:nvPr/>
        </p:nvGrpSpPr>
        <p:grpSpPr>
          <a:xfrm>
            <a:off x="8675236" y="4473667"/>
            <a:ext cx="937527" cy="9375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6590589"/>
            <a:ext cx="3724414" cy="3696411"/>
          </a:xfrm>
          <a:custGeom>
            <a:avLst/>
            <a:gdLst/>
            <a:ahLst/>
            <a:cxnLst/>
            <a:rect l="l" t="t" r="r" b="b"/>
            <a:pathLst>
              <a:path w="3724414" h="3696411">
                <a:moveTo>
                  <a:pt x="0" y="0"/>
                </a:moveTo>
                <a:lnTo>
                  <a:pt x="3724414" y="0"/>
                </a:lnTo>
                <a:lnTo>
                  <a:pt x="3724414" y="3696411"/>
                </a:lnTo>
                <a:lnTo>
                  <a:pt x="0" y="3696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771" t="-68919" r="-206067" b="-8079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 rot="-3074982">
            <a:off x="3179258" y="6121826"/>
            <a:ext cx="1090311" cy="937527"/>
            <a:chOff x="0" y="0"/>
            <a:chExt cx="94525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5258" cy="812800"/>
            </a:xfrm>
            <a:custGeom>
              <a:avLst/>
              <a:gdLst/>
              <a:ahLst/>
              <a:cxnLst/>
              <a:rect l="l" t="t" r="r" b="b"/>
              <a:pathLst>
                <a:path w="945258" h="812800">
                  <a:moveTo>
                    <a:pt x="945258" y="406400"/>
                  </a:moveTo>
                  <a:lnTo>
                    <a:pt x="538857" y="0"/>
                  </a:lnTo>
                  <a:lnTo>
                    <a:pt x="53885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538857" y="609600"/>
                  </a:lnTo>
                  <a:lnTo>
                    <a:pt x="538857" y="812800"/>
                  </a:lnTo>
                  <a:lnTo>
                    <a:pt x="945258" y="406400"/>
                  </a:lnTo>
                  <a:close/>
                </a:path>
              </a:pathLst>
            </a:custGeom>
            <a:solidFill>
              <a:srgbClr val="FF5E4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84365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612764" y="8812549"/>
            <a:ext cx="8027067" cy="79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2"/>
              </a:lnSpc>
              <a:spcBef>
                <a:spcPct val="0"/>
              </a:spcBef>
            </a:pPr>
            <a:r>
              <a:rPr lang="en-US" sz="4651" b="1">
                <a:solidFill>
                  <a:srgbClr val="FBF6E6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PELTOLAMMI TRAIN STOP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708</Words>
  <Application>Microsoft Office PowerPoint</Application>
  <PresentationFormat>Custom</PresentationFormat>
  <Paragraphs>185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Canva Sans Bold</vt:lpstr>
      <vt:lpstr>Zen Maru Gothic Bold</vt:lpstr>
      <vt:lpstr>Anton</vt:lpstr>
      <vt:lpstr>Canva Sans</vt:lpstr>
      <vt:lpstr>Zen Maru Gothic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PELTOLAMMI</dc:title>
  <cp:lastModifiedBy>Ralph De San Miguel</cp:lastModifiedBy>
  <cp:revision>2</cp:revision>
  <dcterms:created xsi:type="dcterms:W3CDTF">2006-08-16T00:00:00Z</dcterms:created>
  <dcterms:modified xsi:type="dcterms:W3CDTF">2024-10-24T21:52:47Z</dcterms:modified>
  <dc:identifier>DAGUYH-ze9I</dc:identifier>
</cp:coreProperties>
</file>